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480" r:id="rId3"/>
    <p:sldId id="481" r:id="rId4"/>
    <p:sldId id="294" r:id="rId5"/>
    <p:sldId id="482" r:id="rId6"/>
    <p:sldId id="483" r:id="rId7"/>
    <p:sldId id="484" r:id="rId8"/>
    <p:sldId id="257" r:id="rId9"/>
    <p:sldId id="415" r:id="rId10"/>
    <p:sldId id="417" r:id="rId11"/>
    <p:sldId id="478" r:id="rId12"/>
    <p:sldId id="418" r:id="rId13"/>
    <p:sldId id="416" r:id="rId14"/>
    <p:sldId id="479" r:id="rId15"/>
    <p:sldId id="308" r:id="rId16"/>
    <p:sldId id="300" r:id="rId17"/>
    <p:sldId id="388" r:id="rId18"/>
    <p:sldId id="390" r:id="rId19"/>
    <p:sldId id="409" r:id="rId20"/>
    <p:sldId id="410" r:id="rId21"/>
    <p:sldId id="423" r:id="rId22"/>
    <p:sldId id="424" r:id="rId23"/>
    <p:sldId id="476" r:id="rId24"/>
    <p:sldId id="477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729"/>
  </p:normalViewPr>
  <p:slideViewPr>
    <p:cSldViewPr snapToGrid="0" snapToObjects="1">
      <p:cViewPr varScale="1">
        <p:scale>
          <a:sx n="65" d="100"/>
          <a:sy n="6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75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5" Type="http://schemas.openxmlformats.org/officeDocument/2006/relationships/image" Target="../media/image57.wmf"/><Relationship Id="rId4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png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8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png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51.png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52.png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53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png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E7B9D-BCD9-9141-BEEA-7375E9BB10A6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52DF-A49F-A247-B778-95D639C4B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EBAE295-21D1-4BBA-AB02-37764930A517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21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衡量分类器性能需要考虑两个因素，经验风险，推广能力</a:t>
            </a:r>
          </a:p>
          <a:p>
            <a:pPr eaLnBrk="1" hangingPunct="1"/>
            <a:r>
              <a:rPr lang="en-US" altLang="zh-CN">
                <a:ea typeface="宋体" charset="-122"/>
              </a:rPr>
              <a:t>Svm</a:t>
            </a:r>
            <a:r>
              <a:rPr lang="zh-CN" altLang="en-US">
                <a:ea typeface="宋体" charset="-122"/>
              </a:rPr>
              <a:t>综合考虑这两个因素，给出了结构风险最小化的一个近似的实现</a:t>
            </a:r>
          </a:p>
        </p:txBody>
      </p:sp>
    </p:spTree>
    <p:extLst>
      <p:ext uri="{BB962C8B-B14F-4D97-AF65-F5344CB8AC3E}">
        <p14:creationId xmlns:p14="http://schemas.microsoft.com/office/powerpoint/2010/main" val="217421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792D06E-B1AD-4275-B253-B917A0D94257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22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距离的表示</a:t>
            </a:r>
          </a:p>
        </p:txBody>
      </p:sp>
    </p:spTree>
    <p:extLst>
      <p:ext uri="{BB962C8B-B14F-4D97-AF65-F5344CB8AC3E}">
        <p14:creationId xmlns:p14="http://schemas.microsoft.com/office/powerpoint/2010/main" val="247668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B0A7AD-84B1-4852-BF11-C309776E0E0F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31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引入支持向量</a:t>
            </a:r>
          </a:p>
        </p:txBody>
      </p:sp>
    </p:spTree>
    <p:extLst>
      <p:ext uri="{BB962C8B-B14F-4D97-AF65-F5344CB8AC3E}">
        <p14:creationId xmlns:p14="http://schemas.microsoft.com/office/powerpoint/2010/main" val="414119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D1D4615-AC88-4BAA-85E5-EEDD32CF5BD7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38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1. </a:t>
            </a:r>
            <a:r>
              <a:rPr lang="zh-CN" altLang="en-US">
                <a:ea typeface="宋体" charset="-122"/>
              </a:rPr>
              <a:t>对于核的引入很重要</a:t>
            </a:r>
          </a:p>
        </p:txBody>
      </p:sp>
    </p:spTree>
    <p:extLst>
      <p:ext uri="{BB962C8B-B14F-4D97-AF65-F5344CB8AC3E}">
        <p14:creationId xmlns:p14="http://schemas.microsoft.com/office/powerpoint/2010/main" val="279708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2AC797D-BD99-47A8-8E97-8213381C0BCB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39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More difficult case</a:t>
            </a:r>
          </a:p>
        </p:txBody>
      </p:sp>
    </p:spTree>
    <p:extLst>
      <p:ext uri="{BB962C8B-B14F-4D97-AF65-F5344CB8AC3E}">
        <p14:creationId xmlns:p14="http://schemas.microsoft.com/office/powerpoint/2010/main" val="411465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BE98804-EB20-477C-A209-A419A84B2A90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43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关于二次规划，</a:t>
            </a:r>
            <a:r>
              <a:rPr lang="en-US" altLang="zh-CN">
                <a:ea typeface="宋体" charset="-122"/>
              </a:rPr>
              <a:t>1. </a:t>
            </a:r>
            <a:r>
              <a:rPr lang="zh-CN" altLang="en-US">
                <a:ea typeface="宋体" charset="-122"/>
              </a:rPr>
              <a:t>可以找到错误曲面的全局最优解，错误指期望的响应与支持向量机输出之差</a:t>
            </a:r>
          </a:p>
          <a:p>
            <a:pPr eaLnBrk="1" hangingPunct="1"/>
            <a:r>
              <a:rPr lang="en-US" altLang="zh-CN">
                <a:ea typeface="宋体" charset="-122"/>
              </a:rPr>
              <a:t>2. </a:t>
            </a:r>
            <a:r>
              <a:rPr lang="zh-CN" altLang="en-US">
                <a:ea typeface="宋体" charset="-122"/>
              </a:rPr>
              <a:t>高效的计算</a:t>
            </a:r>
          </a:p>
          <a:p>
            <a:pPr eaLnBrk="1" hangingPunct="1"/>
            <a:endParaRPr lang="zh-CN" altLang="en-US">
              <a:ea typeface="宋体" charset="-122"/>
            </a:endParaRPr>
          </a:p>
          <a:p>
            <a:pPr eaLnBrk="1" hangingPunct="1"/>
            <a:r>
              <a:rPr lang="zh-CN" altLang="en-US">
                <a:ea typeface="宋体" charset="-122"/>
              </a:rPr>
              <a:t>数据维数很高，样本数很少时，使用对偶规划有益</a:t>
            </a:r>
          </a:p>
          <a:p>
            <a:pPr eaLnBrk="1" hangingPunct="1"/>
            <a:endParaRPr lang="zh-CN" altLang="en-US">
              <a:ea typeface="宋体" charset="-122"/>
            </a:endParaRPr>
          </a:p>
          <a:p>
            <a:pPr eaLnBrk="1" hangingPunct="1"/>
            <a:r>
              <a:rPr lang="zh-CN" altLang="en-US">
                <a:ea typeface="宋体" charset="-122"/>
              </a:rPr>
              <a:t>软间隔，只是错误率的近似</a:t>
            </a:r>
          </a:p>
          <a:p>
            <a:pPr eaLnBrk="1" hangingPunct="1"/>
            <a:r>
              <a:rPr lang="zh-CN" altLang="en-US">
                <a:ea typeface="宋体" charset="-122"/>
              </a:rPr>
              <a:t>支持向量，提取训练样本的一个自己作为支持向量，通常占很小比例</a:t>
            </a:r>
          </a:p>
        </p:txBody>
      </p:sp>
    </p:spTree>
    <p:extLst>
      <p:ext uri="{BB962C8B-B14F-4D97-AF65-F5344CB8AC3E}">
        <p14:creationId xmlns:p14="http://schemas.microsoft.com/office/powerpoint/2010/main" val="65830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05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BFD0006-8E3B-4B11-9849-29ABC59EBC0A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45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067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F425DC4-8088-4810-9307-DFE7896B0F21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66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762000"/>
            <a:ext cx="5089525" cy="38163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830763"/>
            <a:ext cx="4733925" cy="4872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>
                <a:ea typeface="宋体" charset="-122"/>
              </a:rPr>
              <a:t>Quality: </a:t>
            </a:r>
            <a:r>
              <a:rPr lang="en-US" altLang="zh-CN">
                <a:ea typeface="宋体" charset="-122"/>
              </a:rPr>
              <a:t>fewer bugs in the product means that fewer bugs ship and a higher percentage of them are found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Ship date: </a:t>
            </a:r>
            <a:r>
              <a:rPr lang="en-US" altLang="zh-CN">
                <a:ea typeface="宋体" charset="-122"/>
              </a:rPr>
              <a:t>Bugs add risk </a:t>
            </a:r>
            <a:r>
              <a:rPr lang="en-US" altLang="zh-CN">
                <a:latin typeface="Tahoma" pitchFamily="34" charset="0"/>
                <a:ea typeface="宋体" charset="-122"/>
              </a:rPr>
              <a:t>–</a:t>
            </a:r>
            <a:r>
              <a:rPr lang="en-US" altLang="zh-CN">
                <a:ea typeface="宋体" charset="-122"/>
              </a:rPr>
              <a:t> you do not know how long it will take you to fix them.</a:t>
            </a:r>
          </a:p>
          <a:p>
            <a:pPr eaLnBrk="1" hangingPunct="1"/>
            <a:r>
              <a:rPr lang="en-US" altLang="zh-CN">
                <a:ea typeface="宋体" charset="-122"/>
              </a:rPr>
              <a:t>if you have few bugs, you are in near-shipping condition at all times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Attitude: </a:t>
            </a:r>
            <a:r>
              <a:rPr lang="en-US" altLang="zh-CN">
                <a:ea typeface="宋体" charset="-122"/>
              </a:rPr>
              <a:t>work with better code, fewer bugs to fix, more certainty, ship mode can be fun! NO MORE DEATH MARCHES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Future versions: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Code lives on in many versions </a:t>
            </a:r>
            <a:r>
              <a:rPr lang="en-US" altLang="zh-CN">
                <a:latin typeface="Tahoma" pitchFamily="34" charset="0"/>
                <a:ea typeface="宋体" charset="-122"/>
              </a:rPr>
              <a:t>–</a:t>
            </a:r>
            <a:r>
              <a:rPr lang="en-US" altLang="zh-CN">
                <a:ea typeface="宋体" charset="-122"/>
              </a:rPr>
              <a:t> Money 1.0 code still in the product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Poor code is tougher to work with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Productivity: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Developers: by introducing fewer bugs you can implement more features in same amount of time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Testing: Less time spent on managing bugs, less time blocked</a:t>
            </a:r>
          </a:p>
          <a:p>
            <a:pPr eaLnBrk="1" hangingPunct="1"/>
            <a:endParaRPr lang="en-US" altLang="zh-CN">
              <a:ea typeface="宋体" charset="-122"/>
            </a:endParaRPr>
          </a:p>
          <a:p>
            <a:pPr eaLnBrk="1" hangingPunct="1"/>
            <a:r>
              <a:rPr lang="en-US" altLang="zh-CN">
                <a:ea typeface="宋体" charset="-122"/>
              </a:rPr>
              <a:t>Bottom line: By CREATING FEWER BUGS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Ship a better quality product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More likely to ship on time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Life is more fun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Next version will be easier and better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You will implement more features for your customers</a:t>
            </a:r>
          </a:p>
          <a:p>
            <a:pPr eaLnBrk="1" hangingPunct="1"/>
            <a:endParaRPr lang="en-US" altLang="zh-CN">
              <a:ea typeface="宋体" charset="-122"/>
            </a:endParaRPr>
          </a:p>
          <a:p>
            <a:pPr eaLnBrk="1" hangingPunct="1"/>
            <a:r>
              <a:rPr lang="en-US" altLang="zh-CN">
                <a:ea typeface="宋体" charset="-122"/>
              </a:rPr>
              <a:t>This is the whole point of this class</a:t>
            </a:r>
          </a:p>
        </p:txBody>
      </p:sp>
    </p:spTree>
    <p:extLst>
      <p:ext uri="{BB962C8B-B14F-4D97-AF65-F5344CB8AC3E}">
        <p14:creationId xmlns:p14="http://schemas.microsoft.com/office/powerpoint/2010/main" val="2809819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FB84122-BFE8-438D-AE61-9531DC22A660}" type="slidenum">
              <a:rPr lang="en-US" altLang="zh-CN" sz="1300" smtClean="0">
                <a:solidFill>
                  <a:schemeClr val="tx1"/>
                </a:solidFill>
              </a:rPr>
              <a:pPr eaLnBrk="1" hangingPunct="1"/>
              <a:t>67</a:t>
            </a:fld>
            <a:endParaRPr lang="en-US" altLang="zh-CN" sz="1300">
              <a:solidFill>
                <a:schemeClr val="tx1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762000"/>
            <a:ext cx="5089525" cy="38163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830763"/>
            <a:ext cx="4733925" cy="4872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>
                <a:ea typeface="宋体" charset="-122"/>
              </a:rPr>
              <a:t>Quality: </a:t>
            </a:r>
            <a:r>
              <a:rPr lang="en-US" altLang="zh-CN">
                <a:ea typeface="宋体" charset="-122"/>
              </a:rPr>
              <a:t>fewer bugs in the product means that fewer bugs ship and a higher percentage of them are found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Ship date: </a:t>
            </a:r>
            <a:r>
              <a:rPr lang="en-US" altLang="zh-CN">
                <a:ea typeface="宋体" charset="-122"/>
              </a:rPr>
              <a:t>Bugs add risk </a:t>
            </a:r>
            <a:r>
              <a:rPr lang="en-US" altLang="zh-CN">
                <a:latin typeface="Tahoma" pitchFamily="34" charset="0"/>
                <a:ea typeface="宋体" charset="-122"/>
              </a:rPr>
              <a:t>–</a:t>
            </a:r>
            <a:r>
              <a:rPr lang="en-US" altLang="zh-CN">
                <a:ea typeface="宋体" charset="-122"/>
              </a:rPr>
              <a:t> you do not know how long it will take you to fix them.</a:t>
            </a:r>
          </a:p>
          <a:p>
            <a:pPr eaLnBrk="1" hangingPunct="1"/>
            <a:r>
              <a:rPr lang="en-US" altLang="zh-CN">
                <a:ea typeface="宋体" charset="-122"/>
              </a:rPr>
              <a:t>if you have few bugs, you are in near-shipping condition at all times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Attitude: </a:t>
            </a:r>
            <a:r>
              <a:rPr lang="en-US" altLang="zh-CN">
                <a:ea typeface="宋体" charset="-122"/>
              </a:rPr>
              <a:t>work with better code, fewer bugs to fix, more certainty, ship mode can be fun! NO MORE DEATH MARCHES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Future versions: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Code lives on in many versions </a:t>
            </a:r>
            <a:r>
              <a:rPr lang="en-US" altLang="zh-CN">
                <a:latin typeface="Tahoma" pitchFamily="34" charset="0"/>
                <a:ea typeface="宋体" charset="-122"/>
              </a:rPr>
              <a:t>–</a:t>
            </a:r>
            <a:r>
              <a:rPr lang="en-US" altLang="zh-CN">
                <a:ea typeface="宋体" charset="-122"/>
              </a:rPr>
              <a:t> Money 1.0 code still in the product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Poor code is tougher to work with</a:t>
            </a:r>
          </a:p>
          <a:p>
            <a:pPr eaLnBrk="1" hangingPunct="1"/>
            <a:r>
              <a:rPr lang="en-US" altLang="zh-CN" b="1">
                <a:ea typeface="宋体" charset="-122"/>
              </a:rPr>
              <a:t>Productivity: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Developers: by introducing fewer bugs you can implement more features in same amount of time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Testing: Less time spent on managing bugs, less time blocked</a:t>
            </a:r>
          </a:p>
          <a:p>
            <a:pPr eaLnBrk="1" hangingPunct="1"/>
            <a:endParaRPr lang="en-US" altLang="zh-CN">
              <a:ea typeface="宋体" charset="-122"/>
            </a:endParaRPr>
          </a:p>
          <a:p>
            <a:pPr eaLnBrk="1" hangingPunct="1"/>
            <a:r>
              <a:rPr lang="en-US" altLang="zh-CN">
                <a:ea typeface="宋体" charset="-122"/>
              </a:rPr>
              <a:t>Bottom line: By CREATING FEWER BUGS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Ship a better quality product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More likely to ship on time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Life is more fun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Next version will be easier and better</a:t>
            </a:r>
          </a:p>
          <a:p>
            <a:pPr lvl="1" eaLnBrk="1" hangingPunct="1"/>
            <a:r>
              <a:rPr lang="en-US" altLang="zh-CN">
                <a:ea typeface="宋体" charset="-122"/>
              </a:rPr>
              <a:t>You will implement more features for your customers</a:t>
            </a:r>
          </a:p>
          <a:p>
            <a:pPr eaLnBrk="1" hangingPunct="1"/>
            <a:endParaRPr lang="en-US" altLang="zh-CN">
              <a:ea typeface="宋体" charset="-122"/>
            </a:endParaRPr>
          </a:p>
          <a:p>
            <a:pPr eaLnBrk="1" hangingPunct="1"/>
            <a:r>
              <a:rPr lang="en-US" altLang="zh-CN">
                <a:ea typeface="宋体" charset="-122"/>
              </a:rPr>
              <a:t>This is the whole point of this class</a:t>
            </a:r>
          </a:p>
        </p:txBody>
      </p:sp>
    </p:spTree>
    <p:extLst>
      <p:ext uri="{BB962C8B-B14F-4D97-AF65-F5344CB8AC3E}">
        <p14:creationId xmlns:p14="http://schemas.microsoft.com/office/powerpoint/2010/main" val="235885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917D-02FB-734E-AA93-9CF0C0C7B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13D02-355A-1946-BEEB-150BAE410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06FD0-56F6-8F44-BBC0-1A53A4F0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04868-D4C1-C541-8237-23C056E1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9B6A-4A5B-4E47-BE25-F1768CC1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5452-9D86-9A48-8C00-8F0C8AC2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422E6-C68B-DC4D-892E-DBCF9A10E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AD28-F171-CF45-84DB-E4C5572B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D472E-A758-F84F-9D41-0A13AEE5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8C317-7A9A-6D4B-9D97-582C9B7F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2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44BBD-F9F9-E944-A81B-1A94E054B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2AEED-2E64-C142-832D-88870354C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2483F-5F3B-7D43-8687-F119E6FC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DB044-C442-A044-A89A-595D82B25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BE72-F2B9-AD4D-BDDA-179C3E98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8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685DC-9C7E-43DF-BC6E-DB7B065561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1253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DFBA8-F993-4145-AA0A-0E59187B28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4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55C4-F27D-9445-BDEC-EE41F1D6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38FB6-02FE-764C-9983-CB06A90D5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645A7-0F83-F64D-A8F3-9C02E711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1FF9E-CC9B-044D-B91F-67D5CC63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9723C-B63C-BD48-934F-F7946E9A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2E23-1351-D345-BD3D-835F32C6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E9CCB-E78D-F840-97CB-0B774154A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5E61-386B-F242-A9C9-536C61B0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1A0E6-3A2D-3B49-A961-E72A6E79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A4B5-0866-874F-B038-53026BF2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5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E830-3498-E146-A99D-9468FC50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BB32D-3B25-3346-A8C8-A5CAAC5AE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EEF3D-7A60-384F-8EAD-A646095B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8A964-B75B-B645-8BBF-2225CFE8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352E5-8B86-FE45-A9E2-C7FC297C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A7845-4056-554B-AA76-3EA6DB71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1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47C3-98C3-C54A-8391-21A52EC0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56FA7-24DF-8445-AFDC-8F5478399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10906-2CED-8F4A-AA31-8DE93909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AAB8A-7EA1-4E43-B306-B660F4918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20332-5221-6B44-8135-C5D426FDA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0B75D-80DE-DE45-88F5-7D7F26FD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64A78E-B538-0C4F-865E-0270DA8C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4A60F-4BFC-B74E-BD67-775BEF0E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1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584D-77EB-9241-80E5-A1861917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8E7C1-B320-614D-B969-7B136C84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1F947-3CD2-7C41-9920-F2F0411B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014BB-68EC-B44C-B1F8-98204FA2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7A2C0-753A-DC4C-A8A1-41DA34B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BA4BE-5122-F344-B7D0-0E4937F0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414DA-4B1A-3F45-BD5C-BE32703D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60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3766-A1E9-C64E-A4D3-3FEF04CB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E4FF-34CD-A741-B62C-6E2D99C40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7806F-EA03-9547-8878-D9C3F6622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EB5B-2AE6-5946-8E09-D90CDEC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C7EE-3ABE-2042-94CF-B5B54A9A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A7951-EA38-8040-9D9B-85621262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BA46-6D05-5D43-8B6F-20A330CD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2DA73-1D4B-814D-871B-6CD680A23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B4CA3-BDEE-3E47-BA99-31890052E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A95FF-C107-574F-95F0-20A7A205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AF24E-B9F1-C045-A2E2-C0847BE2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702F7-4AEC-9340-89A3-70DCE85A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7BE2C-1692-934F-B589-5B7F9FF4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A25B5-25DE-ED48-9209-50A6855F0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87F1D-14D1-7147-8026-0C03E75E2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2183-2768-6342-9DA6-1AA6AF6C196B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BF2C-1CA9-A846-AA4B-15943F171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F8ACE-4C9C-5240-B4AF-0965E687C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2F01-478E-3E43-8A89-483F1AA7C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5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microsoft.com/office/2007/relationships/media" Target="../media/media2.wav"/><Relationship Id="rId7" Type="http://schemas.openxmlformats.org/officeDocument/2006/relationships/image" Target="../media/image38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wmf"/><Relationship Id="rId11" Type="http://schemas.openxmlformats.org/officeDocument/2006/relationships/image" Target="../media/image61.tif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76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8.wmf"/><Relationship Id="rId14" Type="http://schemas.openxmlformats.org/officeDocument/2006/relationships/image" Target="../media/image61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87.tif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4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93.tif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54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0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107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5" Type="http://schemas.openxmlformats.org/officeDocument/2006/relationships/image" Target="../media/image108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6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10.wmf"/><Relationship Id="rId10" Type="http://schemas.openxmlformats.org/officeDocument/2006/relationships/image" Target="../media/image113.tif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1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1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0.tif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7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26.png"/><Relationship Id="rId7" Type="http://schemas.openxmlformats.org/officeDocument/2006/relationships/image" Target="../media/image123.wmf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25.wmf"/><Relationship Id="rId5" Type="http://schemas.openxmlformats.org/officeDocument/2006/relationships/image" Target="../media/image122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2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8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3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8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3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5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59.png"/><Relationship Id="rId4" Type="http://schemas.openxmlformats.org/officeDocument/2006/relationships/oleObject" Target="../embeddings/oleObject11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60.png"/><Relationship Id="rId4" Type="http://schemas.openxmlformats.org/officeDocument/2006/relationships/oleObject" Target="../embeddings/oleObject11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AE5F-AD7C-5840-95B0-FAF70A7F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165"/>
            <a:ext cx="9144000" cy="1386873"/>
          </a:xfrm>
        </p:spPr>
        <p:txBody>
          <a:bodyPr/>
          <a:lstStyle/>
          <a:p>
            <a:r>
              <a:rPr lang="zh-CN" altLang="en-US" dirty="0"/>
              <a:t>机器学习与神经网络计算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3230A-862F-7447-90AA-8098805B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0054"/>
            <a:ext cx="9144000" cy="1137745"/>
          </a:xfrm>
        </p:spPr>
        <p:txBody>
          <a:bodyPr/>
          <a:lstStyle/>
          <a:p>
            <a:r>
              <a:rPr lang="zh-CN" altLang="en-US" dirty="0"/>
              <a:t>管吉松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F6EA1-8087-8C4A-88FD-5387FD377D74}"/>
              </a:ext>
            </a:extLst>
          </p:cNvPr>
          <p:cNvSpPr txBox="1"/>
          <p:nvPr/>
        </p:nvSpPr>
        <p:spPr>
          <a:xfrm>
            <a:off x="4875153" y="118671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第二章，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85640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98792-178A-4752-86EE-0B7C6A9F301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45058" name="Picture 2" descr="F:\新加卷F\桌面\生物系管老师课程\2015\图片\20081020115644186_2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36" y="1"/>
            <a:ext cx="2340471" cy="166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F:\新加卷F\桌面\生物系管老师课程\2015\图片\12088094_134918796000_2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06" y="1"/>
            <a:ext cx="2491248" cy="166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F:\新加卷F\桌面\生物系管老师课程\2015\图片\2007127143330703_2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55" y="12722"/>
            <a:ext cx="2077561" cy="166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F:\新加卷F\桌面\生物系管老师课程\2015\图片\2007241536620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34" y="12721"/>
            <a:ext cx="2308873" cy="15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F:\新加卷F\桌面\生物系管老师课程\2015\图片\6987842_130714512189_2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7" y="1674365"/>
            <a:ext cx="2698984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Picture 7" descr="F:\新加卷F\桌面\生物系管老师课程\2015\图片\9336118_165140765139_2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36" y="4725144"/>
            <a:ext cx="3412569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F:\新加卷F\桌面\生物系管老师课程\2015\图片\sy_20100731173737789092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04" y="4837516"/>
            <a:ext cx="2849830" cy="20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5" name="Picture 9" descr="F:\新加卷F\桌面\生物系管老师课程\2015\图片\sy_20100731182448140082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05" y="5025768"/>
            <a:ext cx="2732390" cy="193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 descr="F:\新加卷F\桌面\生物系管老师课程\2015\图片\sy_20110804145932193017[1]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05" y="3212977"/>
            <a:ext cx="2555990" cy="18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F:\新加卷F\桌面\生物系管老师课程\2015\图片\20130211130030_esGCv[1].jpe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06" y="1674365"/>
            <a:ext cx="2431301" cy="16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9" name="Picture 13" descr="F:\新加卷F\桌面\生物系管老师课程\2015\图片\11083808_121315570149_2[1]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17" y="1694327"/>
            <a:ext cx="2550753" cy="168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0" name="Picture 14" descr="F:\新加卷F\桌面\生物系管老师课程\2015\图片\402880993744d51d01374a1dd05001b2[1]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99" y="3383204"/>
            <a:ext cx="1385507" cy="161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1" name="Picture 15" descr="F:\新加卷F\桌面\生物系管老师课程\2015\图片\userid87991time20061204092124[1]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77" y="3212976"/>
            <a:ext cx="2919684" cy="153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2" name="Picture 16" descr="F:\新加卷F\桌面\生物系管老师课程\2015\图片\2106702_140014143490_2[1]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90" y="3383203"/>
            <a:ext cx="2183021" cy="16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3" name="Picture 17" descr="F:\新加卷F\桌面\生物系管老师课程\2015\图片\233646_20140724174308547300_1[1]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9" y="1694327"/>
            <a:ext cx="2247487" cy="168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6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emale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3712" y="5661248"/>
            <a:ext cx="609600" cy="6096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98792-178A-4752-86EE-0B7C6A9F301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86018" name="Picture 2" descr="F:\新加卷F\桌面\生物系管老师课程\2015\femal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864"/>
            <a:ext cx="4424377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9" name="Picture 3" descr="F:\新加卷F\桌面\生物系管老师课程\2015\mal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204320"/>
            <a:ext cx="4520559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l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84232" y="5733256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DF583-ED84-3347-9268-F59CBAE34D9F}"/>
              </a:ext>
            </a:extLst>
          </p:cNvPr>
          <p:cNvSpPr txBox="1"/>
          <p:nvPr/>
        </p:nvSpPr>
        <p:spPr>
          <a:xfrm>
            <a:off x="4932714" y="14508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相同一段话的频谱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3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277813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特征的提取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1919288" y="1773238"/>
            <a:ext cx="8229600" cy="46085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什么特征具有分类价值？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什么特征容易提取？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dirty="0"/>
              <a:t>什么特征有好的稳定性？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dirty="0"/>
              <a:t>获取什么特征代价比较小？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笔画的多少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像素的多少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A99E2B-28CD-46E7-B12A-299A3753D4C2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663952" y="4686062"/>
          <a:ext cx="4119736" cy="1745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Bitmap Image" r:id="rId3" imgW="4877481" imgH="2066667" progId="PBrush">
                  <p:embed/>
                </p:oleObj>
              </mc:Choice>
              <mc:Fallback>
                <p:oleObj name="Bitmap Image" r:id="rId3" imgW="4877481" imgH="2066667" progId="PBrush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52" y="4686062"/>
                        <a:ext cx="4119736" cy="1745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29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模式识别算法评价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分类准确率，分类错误率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速度</a:t>
            </a: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/>
              <a:t>判定方法：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交叉验证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留一法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4E9ED3-03B7-4DA6-AD74-AD889F6F62C9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98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1607C48-B21B-4220-BBF8-1D0185E3CC81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700214"/>
            <a:ext cx="7772400" cy="1736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371600" indent="-1371600">
              <a:defRPr/>
            </a:pPr>
            <a:r>
              <a:rPr lang="zh-CN" altLang="en-US" dirty="0"/>
              <a:t>近邻法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211388" y="3716339"/>
            <a:ext cx="77724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1371600" indent="-1371600">
              <a:defRPr/>
            </a:pPr>
            <a:endParaRPr lang="zh-CN" altLang="en-US" sz="5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047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0588D925-9EA0-47AE-8D46-0AE004AE946E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524001" y="28252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124" name="Picture 3"/>
          <p:cNvPicPr>
            <a:picLocks noGrp="1" noChangeAspect="1" noChangeArrowheads="1"/>
          </p:cNvPicPr>
          <p:nvPr>
            <p:ph type="title"/>
          </p:nvPr>
        </p:nvPicPr>
        <p:blipFill>
          <a:blip r:embed="rId2"/>
          <a:srcRect/>
          <a:stretch>
            <a:fillRect/>
          </a:stretch>
        </p:blipFill>
        <p:spPr>
          <a:xfrm>
            <a:off x="2306787" y="1412777"/>
            <a:ext cx="7578427" cy="5214601"/>
          </a:xfr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81200" y="2778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/>
              <a:t>最近邻法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82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2328DA2F-0142-469B-A478-E607532D7DEC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1524001" y="28252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51584" y="1373188"/>
            <a:ext cx="7848600" cy="5484813"/>
          </a:xfr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i="1" dirty="0"/>
              <a:t>K</a:t>
            </a:r>
            <a:r>
              <a:rPr lang="en-US" altLang="zh-CN" dirty="0"/>
              <a:t> </a:t>
            </a:r>
            <a:r>
              <a:rPr lang="zh-CN" altLang="en-US" dirty="0"/>
              <a:t>近邻法 </a:t>
            </a:r>
          </a:p>
        </p:txBody>
      </p:sp>
    </p:spTree>
    <p:extLst>
      <p:ext uri="{BB962C8B-B14F-4D97-AF65-F5344CB8AC3E}">
        <p14:creationId xmlns:p14="http://schemas.microsoft.com/office/powerpoint/2010/main" val="277817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97942E0B-D1B9-4BA5-8699-73C757766DF7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各种距离度量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5338936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i="1" dirty="0"/>
              <a:t>s </a:t>
            </a:r>
            <a:r>
              <a:rPr lang="zh-CN" altLang="en-US" dirty="0"/>
              <a:t>阶 </a:t>
            </a:r>
            <a:r>
              <a:rPr lang="en-US" altLang="zh-CN" dirty="0" err="1"/>
              <a:t>Minkowski</a:t>
            </a:r>
            <a:r>
              <a:rPr lang="en-US" altLang="zh-CN" dirty="0"/>
              <a:t> </a:t>
            </a:r>
            <a:r>
              <a:rPr lang="zh-CN" altLang="en-US" dirty="0"/>
              <a:t>度量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/>
              <a:t>  </a:t>
            </a:r>
            <a:r>
              <a:rPr lang="en-US" altLang="zh-CN" i="1" dirty="0"/>
              <a:t>s</a:t>
            </a:r>
            <a:r>
              <a:rPr lang="en-US" altLang="zh-CN" dirty="0"/>
              <a:t>=1</a:t>
            </a:r>
            <a:r>
              <a:rPr lang="zh-CN" altLang="en-US" dirty="0"/>
              <a:t>时，</a:t>
            </a: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buNone/>
              <a:defRPr/>
            </a:pPr>
            <a:r>
              <a:rPr lang="en-US" altLang="zh-CN" dirty="0"/>
              <a:t>2</a:t>
            </a:r>
            <a:r>
              <a:rPr lang="zh-CN" altLang="en-US" dirty="0"/>
              <a:t>、欧氏距离度量</a:t>
            </a:r>
            <a:r>
              <a:rPr lang="zh-CN" altLang="en-US" dirty="0">
                <a:sym typeface="Wingdings" pitchFamily="2" charset="2"/>
              </a:rPr>
              <a:t>（ </a:t>
            </a:r>
            <a:r>
              <a:rPr lang="en-US" altLang="zh-CN" i="1" dirty="0"/>
              <a:t>s</a:t>
            </a:r>
            <a:r>
              <a:rPr lang="en-US" altLang="zh-CN" dirty="0"/>
              <a:t>=2</a:t>
            </a:r>
            <a:r>
              <a:rPr lang="zh-CN" altLang="en-US" dirty="0"/>
              <a:t>时</a:t>
            </a:r>
            <a:r>
              <a:rPr lang="zh-CN" altLang="en-US" dirty="0">
                <a:sym typeface="Wingdings" pitchFamily="2" charset="2"/>
              </a:rPr>
              <a:t>）</a:t>
            </a: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279576" y="2060849"/>
          <a:ext cx="3672408" cy="113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3" imgW="1905000" imgH="596900" progId="Equation.DSMT4">
                  <p:embed/>
                </p:oleObj>
              </mc:Choice>
              <mc:Fallback>
                <p:oleObj name="Equation" r:id="rId3" imgW="1905000" imgH="5969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2060849"/>
                        <a:ext cx="3672408" cy="11384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3503713" y="3186114"/>
          <a:ext cx="2808311" cy="1185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5" imgW="1574800" imgH="596900" progId="Equation.DSMT4">
                  <p:embed/>
                </p:oleObj>
              </mc:Choice>
              <mc:Fallback>
                <p:oleObj name="Equation" r:id="rId5" imgW="1574800" imgH="5969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713" y="3186114"/>
                        <a:ext cx="2808311" cy="1185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423593" y="5301208"/>
          <a:ext cx="651556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7" imgW="3149600" imgH="596900" progId="Equation.DSMT4">
                  <p:embed/>
                </p:oleObj>
              </mc:Choice>
              <mc:Fallback>
                <p:oleObj name="Equation" r:id="rId7" imgW="3149600" imgH="5969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3" y="5301208"/>
                        <a:ext cx="6515563" cy="1224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70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D0E3E40C-0443-4992-8637-173C92F4B0F8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各种距离度量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600201"/>
            <a:ext cx="7210425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Chebychev</a:t>
            </a:r>
            <a:r>
              <a:rPr lang="zh-CN" altLang="en-US" dirty="0"/>
              <a:t>距离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</p:txBody>
      </p:sp>
      <p:graphicFrame>
        <p:nvGraphicFramePr>
          <p:cNvPr id="32773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503613" y="2359026"/>
          <a:ext cx="504031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3" imgW="1549080" imgH="317160" progId="Equation.DSMT4">
                  <p:embed/>
                </p:oleObj>
              </mc:Choice>
              <mc:Fallback>
                <p:oleObj name="Equation" r:id="rId3" imgW="1549080" imgH="317160" progId="Equation.DSMT4">
                  <p:embed/>
                  <p:pic>
                    <p:nvPicPr>
                      <p:cNvPr id="327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2359026"/>
                        <a:ext cx="5040312" cy="1033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512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5518B014-234E-4541-B7A8-C468A33D2F09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各种距离度量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600201"/>
            <a:ext cx="7210425" cy="45307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其他距离度量？</a:t>
            </a:r>
          </a:p>
          <a:p>
            <a:pPr eaLnBrk="1" hangingPunct="1">
              <a:defRPr/>
            </a:pPr>
            <a:r>
              <a:rPr lang="zh-CN" altLang="en-US" dirty="0"/>
              <a:t>相似性与不相似性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0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6FBE-829C-BA41-B8B3-0CC9DFBD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脑机接口 数据探索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F1B7E9-7C3F-674B-A36C-D8EF7F20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93" y="2564297"/>
            <a:ext cx="3276292" cy="2543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2FDC5-049D-4C4B-A6D2-1AA7895D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87" y="2780095"/>
            <a:ext cx="4304113" cy="1883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48A68-E8BC-5145-9C96-977FA36D0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21" y="2186609"/>
            <a:ext cx="2442593" cy="31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7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5518B014-234E-4541-B7A8-C468A33D2F09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相似性度量举例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600201"/>
            <a:ext cx="7210425" cy="45307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文本分类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问题：长文本和短文本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问题：亮图像和暗图像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特征的归一化（</a:t>
            </a:r>
            <a:r>
              <a:rPr lang="en-US" altLang="zh-CN" dirty="0"/>
              <a:t>normalization</a:t>
            </a:r>
            <a:r>
              <a:rPr lang="zh-CN" altLang="en-US" dirty="0"/>
              <a:t>）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524001" y="30014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3982868"/>
            <a:ext cx="4061495" cy="263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68" y="3982868"/>
            <a:ext cx="4234982" cy="263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1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>
          <a:xfrm>
            <a:off x="1966914" y="103188"/>
            <a:ext cx="8243887" cy="1314450"/>
          </a:xfrm>
          <a:noFill/>
        </p:spPr>
        <p:txBody>
          <a:bodyPr anchor="b"/>
          <a:lstStyle/>
          <a:p>
            <a:pPr eaLnBrk="1" hangingPunct="1"/>
            <a:r>
              <a:rPr lang="en-US" altLang="zh-CN"/>
              <a:t> Linearly separable case</a:t>
            </a:r>
          </a:p>
        </p:txBody>
      </p:sp>
      <p:sp>
        <p:nvSpPr>
          <p:cNvPr id="81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D387EAD-1892-4447-9C34-06B2EC0564F5}" type="slidenum">
              <a:rPr lang="en-US" altLang="zh-CN" sz="1400"/>
              <a:pPr eaLnBrk="1" hangingPunct="1"/>
              <a:t>21</a:t>
            </a:fld>
            <a:endParaRPr lang="en-US" altLang="zh-CN" sz="1400"/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715001" y="6096001"/>
            <a:ext cx="419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1800" b="1" i="1">
                <a:latin typeface="Verdana" pitchFamily="34" charset="0"/>
              </a:rPr>
              <a:t>Optimal Separating hyperplane</a:t>
            </a:r>
          </a:p>
        </p:txBody>
      </p:sp>
      <p:graphicFrame>
        <p:nvGraphicFramePr>
          <p:cNvPr id="8197" name="Object 7"/>
          <p:cNvGraphicFramePr>
            <a:graphicFrameLocks noChangeAspect="1"/>
          </p:cNvGraphicFramePr>
          <p:nvPr/>
        </p:nvGraphicFramePr>
        <p:xfrm>
          <a:off x="2640013" y="1557339"/>
          <a:ext cx="6399212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位图图像" r:id="rId4" imgW="6400000" imgH="4600000" progId="Paint.Picture">
                  <p:embed/>
                </p:oleObj>
              </mc:Choice>
              <mc:Fallback>
                <p:oleObj name="位图图像" r:id="rId4" imgW="6400000" imgH="4600000" progId="Paint.Picture">
                  <p:embed/>
                  <p:pic>
                    <p:nvPicPr>
                      <p:cNvPr id="819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1557339"/>
                        <a:ext cx="6399212" cy="460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73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Optimal Hyperplane</a:t>
            </a:r>
          </a:p>
        </p:txBody>
      </p:sp>
      <p:pic>
        <p:nvPicPr>
          <p:cNvPr id="9219" name="Picture 12" descr="-7"/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276" y="1628775"/>
            <a:ext cx="5616575" cy="4427538"/>
          </a:xfrm>
          <a:noFill/>
        </p:spPr>
      </p:pic>
      <p:sp>
        <p:nvSpPr>
          <p:cNvPr id="9220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651FE7D-BD66-4D59-BE16-8F4CAEAAF862}" type="slidenum">
              <a:rPr lang="en-US" altLang="zh-CN" sz="1400"/>
              <a:pPr eaLnBrk="1" hangingPunct="1"/>
              <a:t>22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40644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dirty="0"/>
              <a:t>     概念 ：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endParaRPr lang="zh-CN" altLang="en-US"/>
          </a:p>
          <a:p>
            <a:pPr marL="609600" indent="-609600">
              <a:buNone/>
            </a:pPr>
            <a:endParaRPr lang="zh-CN" altLang="en-US"/>
          </a:p>
        </p:txBody>
      </p:sp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23A0CAAD-2B64-44F3-9C75-97DC1F576857}" type="slidenum">
              <a:rPr lang="zh-CN" altLang="en-US" smtClean="0"/>
              <a:pPr eaLnBrk="1" hangingPunct="1"/>
              <a:t>23</a:t>
            </a:fld>
            <a:endParaRPr lang="en-US" altLang="zh-CN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50" name="Object 4"/>
          <p:cNvGraphicFramePr>
            <a:graphicFrameLocks noChangeAspect="1"/>
          </p:cNvGraphicFramePr>
          <p:nvPr>
            <p:extLst/>
          </p:nvPr>
        </p:nvGraphicFramePr>
        <p:xfrm>
          <a:off x="2423593" y="1700809"/>
          <a:ext cx="44418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3" imgW="1009579" imgH="228634" progId="Equation.3">
                  <p:embed/>
                </p:oleObj>
              </mc:Choice>
              <mc:Fallback>
                <p:oleObj name="Equation" r:id="rId3" imgW="1009579" imgH="228634" progId="Equation.3">
                  <p:embed/>
                  <p:pic>
                    <p:nvPicPr>
                      <p:cNvPr id="61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3" y="1700809"/>
                        <a:ext cx="44418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1524001" y="23585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52" name="Object 6"/>
          <p:cNvGraphicFramePr>
            <a:graphicFrameLocks noChangeAspect="1"/>
          </p:cNvGraphicFramePr>
          <p:nvPr>
            <p:extLst/>
          </p:nvPr>
        </p:nvGraphicFramePr>
        <p:xfrm>
          <a:off x="2711625" y="3212976"/>
          <a:ext cx="1839913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Equation" r:id="rId5" imgW="552569" imgH="933430" progId="Equation.3">
                  <p:embed/>
                </p:oleObj>
              </mc:Choice>
              <mc:Fallback>
                <p:oleObj name="Equation" r:id="rId5" imgW="552569" imgH="933430" progId="Equation.3">
                  <p:embed/>
                  <p:pic>
                    <p:nvPicPr>
                      <p:cNvPr id="615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5" y="3212976"/>
                        <a:ext cx="1839913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1524001" y="234422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54" name="Object 8"/>
          <p:cNvGraphicFramePr>
            <a:graphicFrameLocks noChangeAspect="1"/>
          </p:cNvGraphicFramePr>
          <p:nvPr>
            <p:extLst/>
          </p:nvPr>
        </p:nvGraphicFramePr>
        <p:xfrm>
          <a:off x="6672065" y="3284984"/>
          <a:ext cx="2028825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7" imgW="600079" imgH="933430" progId="Equation.3">
                  <p:embed/>
                </p:oleObj>
              </mc:Choice>
              <mc:Fallback>
                <p:oleObj name="Equation" r:id="rId7" imgW="600079" imgH="933430" progId="Equation.3">
                  <p:embed/>
                  <p:pic>
                    <p:nvPicPr>
                      <p:cNvPr id="615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065" y="3284984"/>
                        <a:ext cx="2028825" cy="311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207568" y="1988841"/>
            <a:ext cx="6696025" cy="428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effectLst/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effectLst/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effectLst/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effectLst/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5482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222251"/>
            <a:ext cx="8229600" cy="5654675"/>
          </a:xfrm>
        </p:spPr>
        <p:txBody>
          <a:bodyPr/>
          <a:lstStyle/>
          <a:p>
            <a:pPr marL="990600" lvl="1" indent="-533400">
              <a:buNone/>
            </a:pPr>
            <a:endParaRPr lang="zh-CN" altLang="en-US" sz="3200"/>
          </a:p>
          <a:p>
            <a:pPr marL="990600" lvl="1" indent="-533400">
              <a:buNone/>
            </a:pPr>
            <a:r>
              <a:rPr lang="zh-CN" altLang="en-US" sz="3200"/>
              <a:t>两类：</a:t>
            </a:r>
          </a:p>
          <a:p>
            <a:pPr marL="990600" lvl="1" indent="-533400">
              <a:buNone/>
            </a:pPr>
            <a:endParaRPr lang="zh-CN" altLang="en-US"/>
          </a:p>
        </p:txBody>
      </p:sp>
      <p:sp>
        <p:nvSpPr>
          <p:cNvPr id="71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40375A1A-A828-4BAC-A0E1-38E2ED19A4D9}" type="slidenum">
              <a:rPr lang="zh-CN" altLang="en-US" smtClean="0"/>
              <a:pPr eaLnBrk="1" hangingPunct="1"/>
              <a:t>24</a:t>
            </a:fld>
            <a:endParaRPr lang="en-US" altLang="zh-CN"/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1524001" y="29633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174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175" name="Rectangle 13"/>
          <p:cNvSpPr>
            <a:spLocks noChangeArrowheads="1"/>
          </p:cNvSpPr>
          <p:nvPr/>
        </p:nvSpPr>
        <p:spPr bwMode="auto">
          <a:xfrm>
            <a:off x="1524001" y="27061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176" name="Object 12"/>
          <p:cNvGraphicFramePr>
            <a:graphicFrameLocks noChangeAspect="1"/>
          </p:cNvGraphicFramePr>
          <p:nvPr>
            <p:extLst/>
          </p:nvPr>
        </p:nvGraphicFramePr>
        <p:xfrm>
          <a:off x="2495551" y="1325563"/>
          <a:ext cx="7345363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公式" r:id="rId3" imgW="3124080" imgH="2323800" progId="Equation.3">
                  <p:embed/>
                </p:oleObj>
              </mc:Choice>
              <mc:Fallback>
                <p:oleObj name="公式" r:id="rId3" imgW="3124080" imgH="2323800" progId="Equation.3">
                  <p:embed/>
                  <p:pic>
                    <p:nvPicPr>
                      <p:cNvPr id="71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1325563"/>
                        <a:ext cx="7345363" cy="530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16"/>
          <p:cNvSpPr>
            <a:spLocks noChangeArrowheads="1"/>
          </p:cNvSpPr>
          <p:nvPr/>
        </p:nvSpPr>
        <p:spPr bwMode="auto">
          <a:xfrm>
            <a:off x="1524001" y="1"/>
            <a:ext cx="219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1000">
                <a:latin typeface="Arial" charset="0"/>
              </a:rPr>
              <a:t> </a:t>
            </a:r>
            <a:endParaRPr lang="zh-CN" altLang="en-US">
              <a:latin typeface="Arial" charset="0"/>
            </a:endParaRPr>
          </a:p>
        </p:txBody>
      </p:sp>
      <p:sp>
        <p:nvSpPr>
          <p:cNvPr id="7178" name="Rectangle 17"/>
          <p:cNvSpPr>
            <a:spLocks noChangeArrowheads="1"/>
          </p:cNvSpPr>
          <p:nvPr/>
        </p:nvSpPr>
        <p:spPr bwMode="auto">
          <a:xfrm>
            <a:off x="1524000" y="558800"/>
            <a:ext cx="2222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1100">
                <a:latin typeface="Arial" charset="0"/>
              </a:rPr>
              <a:t> </a:t>
            </a:r>
            <a:endParaRPr lang="zh-CN" altLang="en-US">
              <a:latin typeface="Arial" charset="0"/>
            </a:endParaRPr>
          </a:p>
        </p:txBody>
      </p:sp>
      <p:graphicFrame>
        <p:nvGraphicFramePr>
          <p:cNvPr id="7179" name="Object 4"/>
          <p:cNvGraphicFramePr>
            <a:graphicFrameLocks noChangeAspect="1"/>
          </p:cNvGraphicFramePr>
          <p:nvPr/>
        </p:nvGraphicFramePr>
        <p:xfrm>
          <a:off x="3738563" y="714375"/>
          <a:ext cx="406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公式" r:id="rId5" imgW="1428797" imgH="209468" progId="Equation.3">
                  <p:embed/>
                </p:oleObj>
              </mc:Choice>
              <mc:Fallback>
                <p:oleObj name="公式" r:id="rId5" imgW="1428797" imgH="209468" progId="Equation.3">
                  <p:embed/>
                  <p:pic>
                    <p:nvPicPr>
                      <p:cNvPr id="717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714375"/>
                        <a:ext cx="40640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41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>
            <a:spLocks noRot="1" noChangeArrowheads="1"/>
          </p:cNvSpPr>
          <p:nvPr/>
        </p:nvSpPr>
        <p:spPr bwMode="auto">
          <a:xfrm>
            <a:off x="1825625" y="404813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chemeClr val="tx2"/>
                </a:solidFill>
                <a:latin typeface="Times New Roman" pitchFamily="18" charset="0"/>
              </a:rPr>
              <a:t>Linear classification</a:t>
            </a:r>
          </a:p>
        </p:txBody>
      </p:sp>
      <p:graphicFrame>
        <p:nvGraphicFramePr>
          <p:cNvPr id="10243" name="Object 7"/>
          <p:cNvGraphicFramePr>
            <a:graphicFrameLocks noChangeAspect="1"/>
          </p:cNvGraphicFramePr>
          <p:nvPr/>
        </p:nvGraphicFramePr>
        <p:xfrm>
          <a:off x="2497139" y="1989139"/>
          <a:ext cx="478313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3" imgW="2209800" imgH="241300" progId="Equation.3">
                  <p:embed/>
                </p:oleObj>
              </mc:Choice>
              <mc:Fallback>
                <p:oleObj name="Equation" r:id="rId3" imgW="2209800" imgH="241300" progId="Equation.3">
                  <p:embed/>
                  <p:pic>
                    <p:nvPicPr>
                      <p:cNvPr id="102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9" y="1989139"/>
                        <a:ext cx="478313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9"/>
          <p:cNvGraphicFramePr>
            <a:graphicFrameLocks noChangeAspect="1"/>
          </p:cNvGraphicFramePr>
          <p:nvPr/>
        </p:nvGraphicFramePr>
        <p:xfrm>
          <a:off x="3790951" y="2636839"/>
          <a:ext cx="33131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5" imgW="1651000" imgH="482600" progId="Equation.DSMT4">
                  <p:embed/>
                </p:oleObj>
              </mc:Choice>
              <mc:Fallback>
                <p:oleObj name="Equation" r:id="rId5" imgW="1651000" imgH="482600" progId="Equation.DSMT4">
                  <p:embed/>
                  <p:pic>
                    <p:nvPicPr>
                      <p:cNvPr id="1024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1" y="2636839"/>
                        <a:ext cx="33131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2"/>
          <p:cNvGraphicFramePr>
            <a:graphicFrameLocks noChangeAspect="1"/>
          </p:cNvGraphicFramePr>
          <p:nvPr/>
        </p:nvGraphicFramePr>
        <p:xfrm>
          <a:off x="6026150" y="3933825"/>
          <a:ext cx="18875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Equation" r:id="rId7" imgW="736600" imgH="203200" progId="Equation.DSMT4">
                  <p:embed/>
                </p:oleObj>
              </mc:Choice>
              <mc:Fallback>
                <p:oleObj name="Equation" r:id="rId7" imgW="736600" imgH="203200" progId="Equation.DSMT4">
                  <p:embed/>
                  <p:pic>
                    <p:nvPicPr>
                      <p:cNvPr id="1024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150" y="3933825"/>
                        <a:ext cx="188753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4"/>
          <p:cNvGraphicFramePr>
            <a:graphicFrameLocks noChangeAspect="1"/>
          </p:cNvGraphicFramePr>
          <p:nvPr/>
        </p:nvGraphicFramePr>
        <p:xfrm>
          <a:off x="3713164" y="4797426"/>
          <a:ext cx="318293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Equation" r:id="rId9" imgW="1524000" imgH="482600" progId="Equation.DSMT4">
                  <p:embed/>
                </p:oleObj>
              </mc:Choice>
              <mc:Fallback>
                <p:oleObj name="Equation" r:id="rId9" imgW="1524000" imgH="482600" progId="Equation.DSMT4">
                  <p:embed/>
                  <p:pic>
                    <p:nvPicPr>
                      <p:cNvPr id="1024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4" y="4797426"/>
                        <a:ext cx="3182937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077201" y="6019800"/>
            <a:ext cx="22891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9EAE316-0D72-4B52-A27A-BCA74DAECBAD}" type="slidenum">
              <a:rPr lang="en-US" altLang="zh-CN" sz="1400"/>
              <a:pPr eaLnBrk="1" hangingPunct="1"/>
              <a:t>25</a:t>
            </a:fld>
            <a:endParaRPr lang="en-US" altLang="zh-CN" sz="1400"/>
          </a:p>
        </p:txBody>
      </p:sp>
      <p:sp>
        <p:nvSpPr>
          <p:cNvPr id="10248" name="Text Box 11"/>
          <p:cNvSpPr txBox="1">
            <a:spLocks noChangeArrowheads="1"/>
          </p:cNvSpPr>
          <p:nvPr/>
        </p:nvSpPr>
        <p:spPr bwMode="auto">
          <a:xfrm>
            <a:off x="2495550" y="4005263"/>
            <a:ext cx="2916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2800"/>
              <a:t>Decision surface: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918B9-8D8E-C641-BEB3-7610DC290B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149" y="1989139"/>
            <a:ext cx="2200597" cy="53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4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C47ACF6-4BFE-47C2-AE77-7131026EA183}" type="slidenum">
              <a:rPr lang="zh-CN" altLang="en-US" sz="140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altLang="zh-CN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268" name="Object 3"/>
          <p:cNvGraphicFramePr>
            <a:graphicFrameLocks noChangeAspect="1"/>
          </p:cNvGraphicFramePr>
          <p:nvPr>
            <p:extLst/>
          </p:nvPr>
        </p:nvGraphicFramePr>
        <p:xfrm>
          <a:off x="2495601" y="3501008"/>
          <a:ext cx="6586537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Equation" r:id="rId3" imgW="1342956" imgH="209468" progId="Equation.3">
                  <p:embed/>
                </p:oleObj>
              </mc:Choice>
              <mc:Fallback>
                <p:oleObj name="Equation" r:id="rId3" imgW="1342956" imgH="209468" progId="Equation.3">
                  <p:embed/>
                  <p:pic>
                    <p:nvPicPr>
                      <p:cNvPr id="112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601" y="3501008"/>
                        <a:ext cx="6586537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524001" y="29633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270" name="Object 5"/>
          <p:cNvGraphicFramePr>
            <a:graphicFrameLocks noChangeAspect="1"/>
          </p:cNvGraphicFramePr>
          <p:nvPr>
            <p:extLst/>
          </p:nvPr>
        </p:nvGraphicFramePr>
        <p:xfrm>
          <a:off x="2351584" y="4941169"/>
          <a:ext cx="51943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Equation" r:id="rId5" imgW="1104868" imgH="200021" progId="Equation.3">
                  <p:embed/>
                </p:oleObj>
              </mc:Choice>
              <mc:Fallback>
                <p:oleObj name="Equation" r:id="rId5" imgW="1104868" imgH="200021" progId="Equation.3">
                  <p:embed/>
                  <p:pic>
                    <p:nvPicPr>
                      <p:cNvPr id="112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4" y="4941169"/>
                        <a:ext cx="51943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524001" y="2749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272" name="Object 9"/>
          <p:cNvGraphicFramePr>
            <a:graphicFrameLocks noChangeAspect="1"/>
          </p:cNvGraphicFramePr>
          <p:nvPr>
            <p:extLst/>
          </p:nvPr>
        </p:nvGraphicFramePr>
        <p:xfrm>
          <a:off x="2567609" y="2060848"/>
          <a:ext cx="4649787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7" imgW="1342956" imgH="190573" progId="Equation.3">
                  <p:embed/>
                </p:oleObj>
              </mc:Choice>
              <mc:Fallback>
                <p:oleObj name="Equation" r:id="rId7" imgW="1342956" imgH="190573" progId="Equation.3">
                  <p:embed/>
                  <p:pic>
                    <p:nvPicPr>
                      <p:cNvPr id="112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9" y="2060848"/>
                        <a:ext cx="4649787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19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2"/>
          <p:cNvSpPr>
            <a:spLocks noGrp="1" noChangeArrowheads="1"/>
          </p:cNvSpPr>
          <p:nvPr>
            <p:ph idx="1"/>
          </p:nvPr>
        </p:nvSpPr>
        <p:spPr>
          <a:xfrm>
            <a:off x="2063750" y="765176"/>
            <a:ext cx="3200400" cy="5654675"/>
          </a:xfrm>
        </p:spPr>
        <p:txBody>
          <a:bodyPr/>
          <a:lstStyle/>
          <a:p>
            <a:pPr marL="990600" lvl="1" indent="-533400">
              <a:buNone/>
            </a:pPr>
            <a:r>
              <a:rPr lang="en-US" altLang="zh-CN"/>
              <a:t>w</a:t>
            </a:r>
            <a:r>
              <a:rPr lang="zh-CN" altLang="en-US"/>
              <a:t>与超平面垂直</a:t>
            </a:r>
            <a:endParaRPr lang="en-US" altLang="zh-CN"/>
          </a:p>
          <a:p>
            <a:pPr marL="609600" indent="-609600">
              <a:spcBef>
                <a:spcPct val="50000"/>
              </a:spcBef>
              <a:buNone/>
            </a:pPr>
            <a:endParaRPr lang="zh-CN" altLang="en-US" sz="3600"/>
          </a:p>
          <a:p>
            <a:pPr marL="990600" lvl="1" indent="-533400">
              <a:buNone/>
            </a:pPr>
            <a:endParaRPr lang="zh-CN" altLang="en-US"/>
          </a:p>
        </p:txBody>
      </p:sp>
      <p:sp>
        <p:nvSpPr>
          <p:cNvPr id="122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A6FF546-715D-466C-B66F-AEA726EA7F22}" type="slidenum">
              <a:rPr lang="zh-CN" altLang="en-US" sz="140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altLang="zh-CN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293" name="Rectangle 7"/>
          <p:cNvSpPr>
            <a:spLocks noChangeArrowheads="1"/>
          </p:cNvSpPr>
          <p:nvPr/>
        </p:nvSpPr>
        <p:spPr bwMode="auto">
          <a:xfrm>
            <a:off x="1524001" y="29633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294" name="Rectangle 10"/>
          <p:cNvSpPr>
            <a:spLocks noChangeArrowheads="1"/>
          </p:cNvSpPr>
          <p:nvPr/>
        </p:nvSpPr>
        <p:spPr bwMode="auto">
          <a:xfrm>
            <a:off x="1524001" y="27490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95" name="Object 9"/>
          <p:cNvGraphicFramePr>
            <a:graphicFrameLocks noChangeAspect="1"/>
          </p:cNvGraphicFramePr>
          <p:nvPr/>
        </p:nvGraphicFramePr>
        <p:xfrm>
          <a:off x="2198688" y="1616076"/>
          <a:ext cx="31369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3" imgW="838166" imgH="419207" progId="Equation.3">
                  <p:embed/>
                </p:oleObj>
              </mc:Choice>
              <mc:Fallback>
                <p:oleObj name="Equation" r:id="rId3" imgW="838166" imgH="419207" progId="Equation.3">
                  <p:embed/>
                  <p:pic>
                    <p:nvPicPr>
                      <p:cNvPr id="1229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1616076"/>
                        <a:ext cx="31369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13"/>
          <p:cNvGraphicFramePr>
            <a:graphicFrameLocks noChangeAspect="1"/>
          </p:cNvGraphicFramePr>
          <p:nvPr/>
        </p:nvGraphicFramePr>
        <p:xfrm>
          <a:off x="5591175" y="765175"/>
          <a:ext cx="501015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位图图像" r:id="rId5" imgW="5009524" imgH="5238095" progId="Paint.Picture">
                  <p:embed/>
                </p:oleObj>
              </mc:Choice>
              <mc:Fallback>
                <p:oleObj name="位图图像" r:id="rId5" imgW="5009524" imgH="5238095" progId="Paint.Picture">
                  <p:embed/>
                  <p:pic>
                    <p:nvPicPr>
                      <p:cNvPr id="1229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75" y="765175"/>
                        <a:ext cx="501015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5087938" y="5989638"/>
            <a:ext cx="511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2000"/>
              <a:t>Figure copied from book by Duda</a:t>
            </a:r>
          </a:p>
        </p:txBody>
      </p:sp>
    </p:spTree>
    <p:extLst>
      <p:ext uri="{BB962C8B-B14F-4D97-AF65-F5344CB8AC3E}">
        <p14:creationId xmlns:p14="http://schemas.microsoft.com/office/powerpoint/2010/main" val="98813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8D9A6E5-2C93-47F9-939C-3E44DE7DDFB0}" type="slidenum">
              <a:rPr lang="zh-CN" altLang="en-US" sz="140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28</a:t>
            </a:fld>
            <a:endParaRPr lang="en-US" altLang="zh-CN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524001" y="27395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238376" y="1408113"/>
          <a:ext cx="6581775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3" imgW="1571596" imgH="419207" progId="Equation.3">
                  <p:embed/>
                </p:oleObj>
              </mc:Choice>
              <mc:Fallback>
                <p:oleObj name="Equation" r:id="rId3" imgW="1571596" imgH="419207" progId="Equation.3">
                  <p:embed/>
                  <p:pic>
                    <p:nvPicPr>
                      <p:cNvPr id="133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6" y="1408113"/>
                        <a:ext cx="6581775" cy="186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1524001" y="26966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2989263" y="3049589"/>
          <a:ext cx="70802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5" imgW="1686051" imgH="438102" progId="Equation.3">
                  <p:embed/>
                </p:oleObj>
              </mc:Choice>
              <mc:Fallback>
                <p:oleObj name="Equation" r:id="rId5" imgW="1686051" imgH="438102" progId="Equation.3">
                  <p:embed/>
                  <p:pic>
                    <p:nvPicPr>
                      <p:cNvPr id="133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3049589"/>
                        <a:ext cx="708025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9"/>
          <p:cNvSpPr>
            <a:spLocks noChangeArrowheads="1"/>
          </p:cNvSpPr>
          <p:nvPr/>
        </p:nvSpPr>
        <p:spPr bwMode="auto">
          <a:xfrm>
            <a:off x="1524001" y="27728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2503488" y="4786314"/>
          <a:ext cx="3079750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7" imgW="733429" imgH="419207" progId="Equation.3">
                  <p:embed/>
                </p:oleObj>
              </mc:Choice>
              <mc:Fallback>
                <p:oleObj name="Equation" r:id="rId7" imgW="733429" imgH="419207" progId="Equation.3">
                  <p:embed/>
                  <p:pic>
                    <p:nvPicPr>
                      <p:cNvPr id="133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4786314"/>
                        <a:ext cx="3079750" cy="181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840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Decision surface (line)</a:t>
            </a:r>
          </a:p>
        </p:txBody>
      </p:sp>
      <p:sp>
        <p:nvSpPr>
          <p:cNvPr id="1433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494C7A4-C0FB-4C83-A41E-25D109CDFD3B}" type="slidenum">
              <a:rPr lang="en-US" altLang="zh-CN" sz="1400"/>
              <a:pPr eaLnBrk="1" hangingPunct="1"/>
              <a:t>29</a:t>
            </a:fld>
            <a:endParaRPr lang="en-US" altLang="zh-CN" sz="1400"/>
          </a:p>
        </p:txBody>
      </p:sp>
      <p:graphicFrame>
        <p:nvGraphicFramePr>
          <p:cNvPr id="14340" name="Object 11"/>
          <p:cNvGraphicFramePr>
            <a:graphicFrameLocks noChangeAspect="1"/>
          </p:cNvGraphicFramePr>
          <p:nvPr/>
        </p:nvGraphicFramePr>
        <p:xfrm>
          <a:off x="3286125" y="1916113"/>
          <a:ext cx="5905500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位图图像" r:id="rId3" imgW="4533333" imgH="3142857" progId="Paint.Picture">
                  <p:embed/>
                </p:oleObj>
              </mc:Choice>
              <mc:Fallback>
                <p:oleObj name="位图图像" r:id="rId3" imgW="4533333" imgH="3142857" progId="Paint.Picture">
                  <p:embed/>
                  <p:pic>
                    <p:nvPicPr>
                      <p:cNvPr id="1434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1916113"/>
                        <a:ext cx="5905500" cy="409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12"/>
          <p:cNvSpPr txBox="1">
            <a:spLocks noChangeArrowheads="1"/>
          </p:cNvSpPr>
          <p:nvPr/>
        </p:nvSpPr>
        <p:spPr bwMode="auto">
          <a:xfrm>
            <a:off x="4406901" y="5949951"/>
            <a:ext cx="37766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/>
              <a:t> figure copied from reference [4]</a:t>
            </a:r>
          </a:p>
        </p:txBody>
      </p:sp>
    </p:spTree>
    <p:extLst>
      <p:ext uri="{BB962C8B-B14F-4D97-AF65-F5344CB8AC3E}">
        <p14:creationId xmlns:p14="http://schemas.microsoft.com/office/powerpoint/2010/main" val="13353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A60A-EDB1-C948-B530-6C87FA67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9BA9A-DC39-4A41-8E90-6DF453FB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2" y="2186608"/>
            <a:ext cx="9303483" cy="1988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DFA14-005D-8C42-AB98-568B235C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4175039"/>
            <a:ext cx="10952922" cy="1675034"/>
          </a:xfrm>
          <a:prstGeom prst="rect">
            <a:avLst/>
          </a:prstGeom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306975FF-03DC-5141-8DD4-A28BB949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5" y="1621215"/>
            <a:ext cx="2650941" cy="2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 sz="quarter"/>
          </p:nvPr>
        </p:nvSpPr>
        <p:spPr>
          <a:xfrm>
            <a:off x="1825625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/>
              <a:t>Measure of distance</a:t>
            </a:r>
          </a:p>
        </p:txBody>
      </p:sp>
      <p:graphicFrame>
        <p:nvGraphicFramePr>
          <p:cNvPr id="15363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6019801" y="1828801"/>
          <a:ext cx="2632075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name="Equation" r:id="rId3" imgW="926698" imgH="444307" progId="Equation.DSMT4">
                  <p:embed/>
                </p:oleObj>
              </mc:Choice>
              <mc:Fallback>
                <p:oleObj name="Equation" r:id="rId3" imgW="926698" imgH="444307" progId="Equation.DSMT4">
                  <p:embed/>
                  <p:pic>
                    <p:nvPicPr>
                      <p:cNvPr id="15363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1828801"/>
                        <a:ext cx="2632075" cy="126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7"/>
          <p:cNvGraphicFramePr>
            <a:graphicFrameLocks noChangeAspect="1"/>
          </p:cNvGraphicFramePr>
          <p:nvPr/>
        </p:nvGraphicFramePr>
        <p:xfrm>
          <a:off x="2819400" y="4114801"/>
          <a:ext cx="40322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Equation" r:id="rId5" imgW="1473200" imgH="254000" progId="Equation.DSMT4">
                  <p:embed/>
                </p:oleObj>
              </mc:Choice>
              <mc:Fallback>
                <p:oleObj name="Equation" r:id="rId5" imgW="1473200" imgH="254000" progId="Equation.DSMT4">
                  <p:embed/>
                  <p:pic>
                    <p:nvPicPr>
                      <p:cNvPr id="1536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114801"/>
                        <a:ext cx="40322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10"/>
          <p:cNvGraphicFramePr>
            <a:graphicFrameLocks noChangeAspect="1"/>
          </p:cNvGraphicFramePr>
          <p:nvPr/>
        </p:nvGraphicFramePr>
        <p:xfrm>
          <a:off x="2717801" y="5229226"/>
          <a:ext cx="631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Equation" r:id="rId7" imgW="190417" imgH="152334" progId="Equation.DSMT4">
                  <p:embed/>
                </p:oleObj>
              </mc:Choice>
              <mc:Fallback>
                <p:oleObj name="Equation" r:id="rId7" imgW="190417" imgH="152334" progId="Equation.DSMT4">
                  <p:embed/>
                  <p:pic>
                    <p:nvPicPr>
                      <p:cNvPr id="1536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1" y="5229226"/>
                        <a:ext cx="631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12"/>
          <p:cNvGraphicFramePr>
            <a:graphicFrameLocks noChangeAspect="1"/>
          </p:cNvGraphicFramePr>
          <p:nvPr/>
        </p:nvGraphicFramePr>
        <p:xfrm>
          <a:off x="3863976" y="4941888"/>
          <a:ext cx="1584325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Equation" r:id="rId9" imgW="571252" imgH="444307" progId="Equation.DSMT4">
                  <p:embed/>
                </p:oleObj>
              </mc:Choice>
              <mc:Fallback>
                <p:oleObj name="Equation" r:id="rId9" imgW="571252" imgH="444307" progId="Equation.DSMT4">
                  <p:embed/>
                  <p:pic>
                    <p:nvPicPr>
                      <p:cNvPr id="153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4941888"/>
                        <a:ext cx="1584325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077201" y="6019800"/>
            <a:ext cx="22891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A9F4DD9-85E2-4285-A3F0-EB1880450B07}" type="slidenum">
              <a:rPr lang="en-US" altLang="zh-CN" sz="1400"/>
              <a:pPr eaLnBrk="1" hangingPunct="1"/>
              <a:t>30</a:t>
            </a:fld>
            <a:endParaRPr lang="en-US" altLang="zh-CN" sz="1400"/>
          </a:p>
        </p:txBody>
      </p:sp>
      <p:sp>
        <p:nvSpPr>
          <p:cNvPr id="15368" name="Text Box 6"/>
          <p:cNvSpPr txBox="1">
            <a:spLocks noChangeArrowheads="1"/>
          </p:cNvSpPr>
          <p:nvPr/>
        </p:nvSpPr>
        <p:spPr bwMode="auto">
          <a:xfrm>
            <a:off x="2057400" y="2133600"/>
            <a:ext cx="3748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3200"/>
              <a:t>Decomposition of x:</a:t>
            </a:r>
          </a:p>
        </p:txBody>
      </p:sp>
      <p:cxnSp>
        <p:nvCxnSpPr>
          <p:cNvPr id="27" name="AutoShape 14"/>
          <p:cNvCxnSpPr>
            <a:cxnSpLocks noChangeShapeType="1"/>
          </p:cNvCxnSpPr>
          <p:nvPr/>
        </p:nvCxnSpPr>
        <p:spPr bwMode="auto">
          <a:xfrm rot="10800000" flipV="1">
            <a:off x="3886201" y="2667000"/>
            <a:ext cx="2087563" cy="1373188"/>
          </a:xfrm>
          <a:prstGeom prst="curvedConnector3">
            <a:avLst>
              <a:gd name="adj1" fmla="val 11094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888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Rot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Linear classfication</a:t>
            </a:r>
          </a:p>
        </p:txBody>
      </p:sp>
      <p:graphicFrame>
        <p:nvGraphicFramePr>
          <p:cNvPr id="16387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6456363" y="4459289"/>
          <a:ext cx="3370262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2" name="Equation" r:id="rId4" imgW="1651000" imgH="482600" progId="Equation.DSMT4">
                  <p:embed/>
                </p:oleObj>
              </mc:Choice>
              <mc:Fallback>
                <p:oleObj name="Equation" r:id="rId4" imgW="1651000" imgH="482600" progId="Equation.DSMT4">
                  <p:embed/>
                  <p:pic>
                    <p:nvPicPr>
                      <p:cNvPr id="16387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363" y="4459289"/>
                        <a:ext cx="3370262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6453501-117D-48FC-890F-5261CBB4FF60}" type="slidenum">
              <a:rPr lang="en-US" altLang="zh-CN" sz="1400"/>
              <a:pPr eaLnBrk="1" hangingPunct="1"/>
              <a:t>31</a:t>
            </a:fld>
            <a:endParaRPr lang="en-US" altLang="zh-CN" sz="1400"/>
          </a:p>
        </p:txBody>
      </p:sp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2208213" y="1989139"/>
          <a:ext cx="47879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Equation" r:id="rId6" imgW="2209800" imgH="241300" progId="Equation.DSMT4">
                  <p:embed/>
                </p:oleObj>
              </mc:Choice>
              <mc:Fallback>
                <p:oleObj name="Equation" r:id="rId6" imgW="2209800" imgH="241300" progId="Equation.DSMT4">
                  <p:embed/>
                  <p:pic>
                    <p:nvPicPr>
                      <p:cNvPr id="16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989139"/>
                        <a:ext cx="47879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3216275" y="2636839"/>
          <a:ext cx="3887788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4" name="Equation" r:id="rId8" imgW="1651000" imgH="482600" progId="Equation.DSMT4">
                  <p:embed/>
                </p:oleObj>
              </mc:Choice>
              <mc:Fallback>
                <p:oleObj name="Equation" r:id="rId8" imgW="1651000" imgH="482600" progId="Equation.DSMT4">
                  <p:embed/>
                  <p:pic>
                    <p:nvPicPr>
                      <p:cNvPr id="16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2636839"/>
                        <a:ext cx="3887788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5232400" y="3716339"/>
          <a:ext cx="202088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5" name="Equation" r:id="rId10" imgW="787400" imgH="241300" progId="Equation.DSMT4">
                  <p:embed/>
                </p:oleObj>
              </mc:Choice>
              <mc:Fallback>
                <p:oleObj name="Equation" r:id="rId10" imgW="787400" imgH="241300" progId="Equation.DSMT4">
                  <p:embed/>
                  <p:pic>
                    <p:nvPicPr>
                      <p:cNvPr id="16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3716339"/>
                        <a:ext cx="202088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2189164" y="3716338"/>
            <a:ext cx="2916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2800"/>
              <a:t>Decision surface:</a:t>
            </a:r>
          </a:p>
        </p:txBody>
      </p:sp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2279650" y="4437063"/>
          <a:ext cx="342423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6" name="Equation" r:id="rId12" imgW="1574800" imgH="482600" progId="Equation.DSMT4">
                  <p:embed/>
                </p:oleObj>
              </mc:Choice>
              <mc:Fallback>
                <p:oleObj name="Equation" r:id="rId12" imgW="1574800" imgH="482600" progId="Equation.DSMT4">
                  <p:embed/>
                  <p:pic>
                    <p:nvPicPr>
                      <p:cNvPr id="163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4437063"/>
                        <a:ext cx="342423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0" name="AutoShape 10"/>
          <p:cNvSpPr>
            <a:spLocks noChangeArrowheads="1"/>
          </p:cNvSpPr>
          <p:nvPr/>
        </p:nvSpPr>
        <p:spPr bwMode="auto">
          <a:xfrm>
            <a:off x="5808664" y="4724400"/>
            <a:ext cx="503237" cy="433388"/>
          </a:xfrm>
          <a:prstGeom prst="rightArrow">
            <a:avLst>
              <a:gd name="adj1" fmla="val 50000"/>
              <a:gd name="adj2" fmla="val 290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D9814-8316-0949-97F7-0A3754FA6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1887" y="1793875"/>
            <a:ext cx="3386309" cy="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 sz="quarter"/>
          </p:nvPr>
        </p:nvSpPr>
        <p:spPr>
          <a:xfrm>
            <a:off x="1825625" y="404813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/>
              <a:t>Margin of separation</a:t>
            </a:r>
          </a:p>
        </p:txBody>
      </p:sp>
      <p:graphicFrame>
        <p:nvGraphicFramePr>
          <p:cNvPr id="17411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808663" y="1844676"/>
          <a:ext cx="5762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Equation" r:id="rId3" imgW="241195" imgH="203112" progId="Equation.DSMT4">
                  <p:embed/>
                </p:oleObj>
              </mc:Choice>
              <mc:Fallback>
                <p:oleObj name="Equation" r:id="rId3" imgW="241195" imgH="203112" progId="Equation.DSMT4">
                  <p:embed/>
                  <p:pic>
                    <p:nvPicPr>
                      <p:cNvPr id="17411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1844676"/>
                        <a:ext cx="57626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7"/>
          <p:cNvGraphicFramePr>
            <a:graphicFrameLocks noChangeAspect="1"/>
          </p:cNvGraphicFramePr>
          <p:nvPr/>
        </p:nvGraphicFramePr>
        <p:xfrm>
          <a:off x="3576639" y="2565401"/>
          <a:ext cx="52530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7" name="Equation" r:id="rId5" imgW="2362200" imgH="241300" progId="Equation.DSMT4">
                  <p:embed/>
                </p:oleObj>
              </mc:Choice>
              <mc:Fallback>
                <p:oleObj name="Equation" r:id="rId5" imgW="2362200" imgH="241300" progId="Equation.DSMT4">
                  <p:embed/>
                  <p:pic>
                    <p:nvPicPr>
                      <p:cNvPr id="174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9" y="2565401"/>
                        <a:ext cx="52530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10"/>
          <p:cNvGraphicFramePr>
            <a:graphicFrameLocks noChangeAspect="1"/>
          </p:cNvGraphicFramePr>
          <p:nvPr/>
        </p:nvGraphicFramePr>
        <p:xfrm>
          <a:off x="3503614" y="3644900"/>
          <a:ext cx="1654175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7" imgW="698500" imgH="469900" progId="Equation.DSMT4">
                  <p:embed/>
                </p:oleObj>
              </mc:Choice>
              <mc:Fallback>
                <p:oleObj name="Equation" r:id="rId7" imgW="698500" imgH="469900" progId="Equation.DSMT4">
                  <p:embed/>
                  <p:pic>
                    <p:nvPicPr>
                      <p:cNvPr id="174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4" y="3644900"/>
                        <a:ext cx="1654175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15"/>
          <p:cNvGraphicFramePr>
            <a:graphicFrameLocks noChangeAspect="1"/>
          </p:cNvGraphicFramePr>
          <p:nvPr/>
        </p:nvGraphicFramePr>
        <p:xfrm>
          <a:off x="5394325" y="3217863"/>
          <a:ext cx="2573338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9" imgW="1295400" imgH="939800" progId="Equation.DSMT4">
                  <p:embed/>
                </p:oleObj>
              </mc:Choice>
              <mc:Fallback>
                <p:oleObj name="Equation" r:id="rId9" imgW="1295400" imgH="939800" progId="Equation.DSMT4">
                  <p:embed/>
                  <p:pic>
                    <p:nvPicPr>
                      <p:cNvPr id="1741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25" y="3217863"/>
                        <a:ext cx="2573338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077201" y="6019800"/>
            <a:ext cx="22891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5DB99D5-189A-4C32-B75D-0C425AF537A6}" type="slidenum">
              <a:rPr lang="en-US" altLang="zh-CN" sz="1400"/>
              <a:pPr eaLnBrk="1" hangingPunct="1"/>
              <a:t>32</a:t>
            </a:fld>
            <a:endParaRPr lang="en-US" altLang="zh-CN" sz="1400"/>
          </a:p>
        </p:txBody>
      </p:sp>
      <p:sp>
        <p:nvSpPr>
          <p:cNvPr id="17416" name="Text Box 4"/>
          <p:cNvSpPr txBox="1">
            <a:spLocks noChangeArrowheads="1"/>
          </p:cNvSpPr>
          <p:nvPr/>
        </p:nvSpPr>
        <p:spPr bwMode="auto">
          <a:xfrm>
            <a:off x="2135188" y="1916113"/>
            <a:ext cx="3676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Consider a support vector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2259014" y="3476625"/>
            <a:ext cx="77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then</a:t>
            </a:r>
          </a:p>
        </p:txBody>
      </p:sp>
      <p:sp>
        <p:nvSpPr>
          <p:cNvPr id="17418" name="Text Box 17"/>
          <p:cNvSpPr txBox="1">
            <a:spLocks noChangeArrowheads="1"/>
          </p:cNvSpPr>
          <p:nvPr/>
        </p:nvSpPr>
        <p:spPr bwMode="auto">
          <a:xfrm>
            <a:off x="2338388" y="5203825"/>
            <a:ext cx="296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Margin of separation</a:t>
            </a:r>
          </a:p>
        </p:txBody>
      </p:sp>
      <p:graphicFrame>
        <p:nvGraphicFramePr>
          <p:cNvPr id="17419" name="Object 18"/>
          <p:cNvGraphicFramePr>
            <a:graphicFrameLocks noChangeAspect="1"/>
          </p:cNvGraphicFramePr>
          <p:nvPr/>
        </p:nvGraphicFramePr>
        <p:xfrm>
          <a:off x="5664200" y="5395914"/>
          <a:ext cx="194468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11" imgW="875920" imgH="444307" progId="Equation.DSMT4">
                  <p:embed/>
                </p:oleObj>
              </mc:Choice>
              <mc:Fallback>
                <p:oleObj name="Equation" r:id="rId11" imgW="875920" imgH="444307" progId="Equation.DSMT4">
                  <p:embed/>
                  <p:pic>
                    <p:nvPicPr>
                      <p:cNvPr id="174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5395914"/>
                        <a:ext cx="1944688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2865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Optimization problem</a:t>
            </a:r>
          </a:p>
        </p:txBody>
      </p:sp>
      <p:graphicFrame>
        <p:nvGraphicFramePr>
          <p:cNvPr id="18435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3921126" y="5013326"/>
          <a:ext cx="44481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0" name="Equation" r:id="rId3" imgW="2070100" imgH="241300" progId="Equation.DSMT4">
                  <p:embed/>
                </p:oleObj>
              </mc:Choice>
              <mc:Fallback>
                <p:oleObj name="Equation" r:id="rId3" imgW="2070100" imgH="241300" progId="Equation.DSMT4">
                  <p:embed/>
                  <p:pic>
                    <p:nvPicPr>
                      <p:cNvPr id="18435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6" y="5013326"/>
                        <a:ext cx="44481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19"/>
          <p:cNvGraphicFramePr>
            <a:graphicFrameLocks noChangeAspect="1"/>
          </p:cNvGraphicFramePr>
          <p:nvPr/>
        </p:nvGraphicFramePr>
        <p:xfrm>
          <a:off x="2898775" y="5638800"/>
          <a:ext cx="71564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Equation" r:id="rId5" imgW="2692400" imgH="241300" progId="Equation.DSMT4">
                  <p:embed/>
                </p:oleObj>
              </mc:Choice>
              <mc:Fallback>
                <p:oleObj name="Equation" r:id="rId5" imgW="2692400" imgH="241300" progId="Equation.DSMT4">
                  <p:embed/>
                  <p:pic>
                    <p:nvPicPr>
                      <p:cNvPr id="18436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5638800"/>
                        <a:ext cx="715645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1BB3EB5-7676-40E4-83EE-6681AFEC5A6A}" type="slidenum">
              <a:rPr lang="en-US" altLang="zh-CN" sz="1400"/>
              <a:pPr eaLnBrk="1" hangingPunct="1"/>
              <a:t>33</a:t>
            </a:fld>
            <a:endParaRPr lang="en-US" altLang="zh-CN" sz="1400"/>
          </a:p>
        </p:txBody>
      </p:sp>
      <p:graphicFrame>
        <p:nvGraphicFramePr>
          <p:cNvPr id="18438" name="Object 4"/>
          <p:cNvGraphicFramePr>
            <a:graphicFrameLocks noChangeAspect="1"/>
          </p:cNvGraphicFramePr>
          <p:nvPr/>
        </p:nvGraphicFramePr>
        <p:xfrm>
          <a:off x="4167189" y="2420938"/>
          <a:ext cx="308768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2" name="Equation" r:id="rId7" imgW="1218671" imgH="393529" progId="Equation.DSMT4">
                  <p:embed/>
                </p:oleObj>
              </mc:Choice>
              <mc:Fallback>
                <p:oleObj name="Equation" r:id="rId7" imgW="1218671" imgH="393529" progId="Equation.DSMT4">
                  <p:embed/>
                  <p:pic>
                    <p:nvPicPr>
                      <p:cNvPr id="184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89" y="2420938"/>
                        <a:ext cx="308768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5"/>
          <p:cNvGraphicFramePr>
            <a:graphicFrameLocks noChangeAspect="1"/>
          </p:cNvGraphicFramePr>
          <p:nvPr/>
        </p:nvGraphicFramePr>
        <p:xfrm>
          <a:off x="4114801" y="3352800"/>
          <a:ext cx="3952875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3" name="Equation" r:id="rId9" imgW="1981200" imgH="635000" progId="Equation.DSMT4">
                  <p:embed/>
                </p:oleObj>
              </mc:Choice>
              <mc:Fallback>
                <p:oleObj name="Equation" r:id="rId9" imgW="1981200" imgH="635000" progId="Equation.DSMT4">
                  <p:embed/>
                  <p:pic>
                    <p:nvPicPr>
                      <p:cNvPr id="184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1" y="3352800"/>
                        <a:ext cx="3952875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6"/>
          <p:cNvGraphicFramePr>
            <a:graphicFrameLocks noChangeAspect="1"/>
          </p:cNvGraphicFramePr>
          <p:nvPr/>
        </p:nvGraphicFramePr>
        <p:xfrm>
          <a:off x="2135188" y="1773239"/>
          <a:ext cx="558641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Equation" r:id="rId11" imgW="2209800" imgH="241300" progId="Equation.DSMT4">
                  <p:embed/>
                </p:oleObj>
              </mc:Choice>
              <mc:Fallback>
                <p:oleObj name="Equation" r:id="rId11" imgW="2209800" imgH="241300" progId="Equation.DSMT4">
                  <p:embed/>
                  <p:pic>
                    <p:nvPicPr>
                      <p:cNvPr id="184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773239"/>
                        <a:ext cx="5586412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7"/>
          <p:cNvSpPr txBox="1">
            <a:spLocks noChangeArrowheads="1"/>
          </p:cNvSpPr>
          <p:nvPr/>
        </p:nvSpPr>
        <p:spPr bwMode="auto">
          <a:xfrm>
            <a:off x="2566989" y="3403600"/>
            <a:ext cx="148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dirty="0"/>
              <a:t>subject to</a:t>
            </a:r>
          </a:p>
        </p:txBody>
      </p:sp>
      <p:sp>
        <p:nvSpPr>
          <p:cNvPr id="31" name="AutoShape 14"/>
          <p:cNvSpPr>
            <a:spLocks noChangeArrowheads="1"/>
          </p:cNvSpPr>
          <p:nvPr/>
        </p:nvSpPr>
        <p:spPr bwMode="auto">
          <a:xfrm>
            <a:off x="5638801" y="4495801"/>
            <a:ext cx="360363" cy="358775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3" name="Text Box 15"/>
          <p:cNvSpPr txBox="1">
            <a:spLocks noChangeArrowheads="1"/>
          </p:cNvSpPr>
          <p:nvPr/>
        </p:nvSpPr>
        <p:spPr bwMode="auto">
          <a:xfrm>
            <a:off x="8394700" y="2565400"/>
            <a:ext cx="725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3200"/>
              <a:t>(P)</a:t>
            </a:r>
          </a:p>
        </p:txBody>
      </p:sp>
      <p:sp>
        <p:nvSpPr>
          <p:cNvPr id="33" name="AutoShape 16"/>
          <p:cNvSpPr>
            <a:spLocks noChangeArrowheads="1"/>
          </p:cNvSpPr>
          <p:nvPr/>
        </p:nvSpPr>
        <p:spPr bwMode="auto">
          <a:xfrm>
            <a:off x="1981200" y="5867400"/>
            <a:ext cx="719138" cy="287338"/>
          </a:xfrm>
          <a:prstGeom prst="leftRightArrow">
            <a:avLst>
              <a:gd name="adj1" fmla="val 50000"/>
              <a:gd name="adj2" fmla="val 50055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3E485-5DCB-D146-B696-F8483CCD646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-823"/>
          <a:stretch/>
        </p:blipFill>
        <p:spPr>
          <a:xfrm>
            <a:off x="748261" y="1595438"/>
            <a:ext cx="9781079" cy="46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1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 sz="quarter"/>
          </p:nvPr>
        </p:nvSpPr>
        <p:spPr>
          <a:xfrm>
            <a:off x="1825625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Lagrange function</a:t>
            </a:r>
          </a:p>
        </p:txBody>
      </p:sp>
      <p:graphicFrame>
        <p:nvGraphicFramePr>
          <p:cNvPr id="19459" name="Object 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608388" y="2813050"/>
          <a:ext cx="635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Equation" r:id="rId3" imgW="634725" imgH="203112" progId="Equation.DSMT4">
                  <p:embed/>
                </p:oleObj>
              </mc:Choice>
              <mc:Fallback>
                <p:oleObj name="Equation" r:id="rId3" imgW="634725" imgH="203112" progId="Equation.DSMT4">
                  <p:embed/>
                  <p:pic>
                    <p:nvPicPr>
                      <p:cNvPr id="19459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2813050"/>
                        <a:ext cx="6350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5"/>
          <p:cNvGraphicFramePr>
            <a:graphicFrameLocks noChangeAspect="1"/>
          </p:cNvGraphicFramePr>
          <p:nvPr/>
        </p:nvGraphicFramePr>
        <p:xfrm>
          <a:off x="4887913" y="3457575"/>
          <a:ext cx="7747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5" name="Equation" r:id="rId5" imgW="368140" imgH="203112" progId="Equation.DSMT4">
                  <p:embed/>
                </p:oleObj>
              </mc:Choice>
              <mc:Fallback>
                <p:oleObj name="Equation" r:id="rId5" imgW="368140" imgH="203112" progId="Equation.DSMT4">
                  <p:embed/>
                  <p:pic>
                    <p:nvPicPr>
                      <p:cNvPr id="1946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457575"/>
                        <a:ext cx="7747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7"/>
          <p:cNvGraphicFramePr>
            <a:graphicFrameLocks noChangeAspect="1"/>
          </p:cNvGraphicFramePr>
          <p:nvPr/>
        </p:nvGraphicFramePr>
        <p:xfrm>
          <a:off x="9264650" y="3589339"/>
          <a:ext cx="8001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6" name="Equation" r:id="rId7" imgW="393529" imgH="228501" progId="Equation.DSMT4">
                  <p:embed/>
                </p:oleObj>
              </mc:Choice>
              <mc:Fallback>
                <p:oleObj name="Equation" r:id="rId7" imgW="393529" imgH="228501" progId="Equation.DSMT4">
                  <p:embed/>
                  <p:pic>
                    <p:nvPicPr>
                      <p:cNvPr id="1946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4650" y="3589339"/>
                        <a:ext cx="8001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19"/>
          <p:cNvGraphicFramePr>
            <a:graphicFrameLocks noChangeAspect="1"/>
          </p:cNvGraphicFramePr>
          <p:nvPr/>
        </p:nvGraphicFramePr>
        <p:xfrm>
          <a:off x="2351089" y="1498601"/>
          <a:ext cx="10128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" name="Equation" r:id="rId9" imgW="533169" imgH="203112" progId="Equation.DSMT4">
                  <p:embed/>
                </p:oleObj>
              </mc:Choice>
              <mc:Fallback>
                <p:oleObj name="Equation" r:id="rId9" imgW="533169" imgH="203112" progId="Equation.DSMT4">
                  <p:embed/>
                  <p:pic>
                    <p:nvPicPr>
                      <p:cNvPr id="1946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1498601"/>
                        <a:ext cx="101282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077201" y="6019800"/>
            <a:ext cx="22891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535048F-9F56-4ADA-AF26-0EAF9E584180}" type="slidenum">
              <a:rPr lang="en-US" altLang="zh-CN" sz="1400"/>
              <a:pPr eaLnBrk="1" hangingPunct="1"/>
              <a:t>34</a:t>
            </a:fld>
            <a:endParaRPr lang="en-US" altLang="zh-CN" sz="1400"/>
          </a:p>
        </p:txBody>
      </p:sp>
      <p:graphicFrame>
        <p:nvGraphicFramePr>
          <p:cNvPr id="19464" name="Object 6"/>
          <p:cNvGraphicFramePr>
            <a:graphicFrameLocks noChangeAspect="1"/>
          </p:cNvGraphicFramePr>
          <p:nvPr/>
        </p:nvGraphicFramePr>
        <p:xfrm>
          <a:off x="2640014" y="1989138"/>
          <a:ext cx="649763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" name="Equation" r:id="rId11" imgW="2578100" imgH="431800" progId="Equation.DSMT4">
                  <p:embed/>
                </p:oleObj>
              </mc:Choice>
              <mc:Fallback>
                <p:oleObj name="Equation" r:id="rId11" imgW="2578100" imgH="431800" progId="Equation.DSMT4">
                  <p:embed/>
                  <p:pic>
                    <p:nvPicPr>
                      <p:cNvPr id="1946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4" y="1989138"/>
                        <a:ext cx="6497637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7"/>
          <p:cNvSpPr>
            <a:spLocks/>
          </p:cNvSpPr>
          <p:nvPr/>
        </p:nvSpPr>
        <p:spPr bwMode="auto">
          <a:xfrm>
            <a:off x="7032626" y="3213100"/>
            <a:ext cx="1616075" cy="719138"/>
          </a:xfrm>
          <a:prstGeom prst="borderCallout1">
            <a:avLst>
              <a:gd name="adj1" fmla="val 15894"/>
              <a:gd name="adj2" fmla="val -4713"/>
              <a:gd name="adj3" fmla="val -83222"/>
              <a:gd name="adj4" fmla="val -383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>
                <a:latin typeface="Verdana" pitchFamily="34" charset="0"/>
              </a:rPr>
              <a:t>Lagrange multipliers</a:t>
            </a:r>
          </a:p>
        </p:txBody>
      </p:sp>
      <p:cxnSp>
        <p:nvCxnSpPr>
          <p:cNvPr id="40" name="AutoShape 21"/>
          <p:cNvCxnSpPr>
            <a:cxnSpLocks noChangeShapeType="1"/>
          </p:cNvCxnSpPr>
          <p:nvPr/>
        </p:nvCxnSpPr>
        <p:spPr bwMode="auto">
          <a:xfrm>
            <a:off x="2855914" y="1916114"/>
            <a:ext cx="147637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22"/>
          <p:cNvCxnSpPr>
            <a:cxnSpLocks noChangeShapeType="1"/>
          </p:cNvCxnSpPr>
          <p:nvPr/>
        </p:nvCxnSpPr>
        <p:spPr bwMode="auto">
          <a:xfrm>
            <a:off x="5089526" y="2781300"/>
            <a:ext cx="142875" cy="647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24"/>
          <p:cNvCxnSpPr>
            <a:cxnSpLocks noChangeShapeType="1"/>
          </p:cNvCxnSpPr>
          <p:nvPr/>
        </p:nvCxnSpPr>
        <p:spPr bwMode="auto">
          <a:xfrm rot="16200000" flipH="1">
            <a:off x="8636795" y="2975770"/>
            <a:ext cx="1008063" cy="473075"/>
          </a:xfrm>
          <a:prstGeom prst="curvedConnector3">
            <a:avLst>
              <a:gd name="adj1" fmla="val 49921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B76E75C-433C-2F42-972F-69AC52AA79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987" y="1900239"/>
            <a:ext cx="9773336" cy="28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13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 saddle point</a:t>
            </a:r>
          </a:p>
        </p:txBody>
      </p:sp>
      <p:pic>
        <p:nvPicPr>
          <p:cNvPr id="20483" name="Picture 103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1865313"/>
            <a:ext cx="5334000" cy="4000500"/>
          </a:xfrm>
          <a:noFill/>
        </p:spPr>
      </p:pic>
      <p:sp>
        <p:nvSpPr>
          <p:cNvPr id="204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67FDF59-141D-4518-A5BD-0638DA3FC65F}" type="slidenum">
              <a:rPr lang="en-US" altLang="zh-CN" sz="1400"/>
              <a:pPr eaLnBrk="1" hangingPunct="1"/>
              <a:t>35</a:t>
            </a:fld>
            <a:endParaRPr lang="en-US" altLang="zh-CN" sz="1400"/>
          </a:p>
        </p:txBody>
      </p:sp>
      <p:sp>
        <p:nvSpPr>
          <p:cNvPr id="20485" name="Text Box 1033"/>
          <p:cNvSpPr txBox="1">
            <a:spLocks noChangeArrowheads="1"/>
          </p:cNvSpPr>
          <p:nvPr/>
        </p:nvSpPr>
        <p:spPr bwMode="auto">
          <a:xfrm>
            <a:off x="4151314" y="1963738"/>
            <a:ext cx="1830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saddle point</a:t>
            </a:r>
          </a:p>
        </p:txBody>
      </p:sp>
      <p:cxnSp>
        <p:nvCxnSpPr>
          <p:cNvPr id="20486" name="AutoShape 1034"/>
          <p:cNvCxnSpPr>
            <a:cxnSpLocks noChangeShapeType="1"/>
          </p:cNvCxnSpPr>
          <p:nvPr/>
        </p:nvCxnSpPr>
        <p:spPr bwMode="auto">
          <a:xfrm rot="16200000" flipH="1">
            <a:off x="5016501" y="2563813"/>
            <a:ext cx="1368425" cy="12255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80516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Dual Problem</a:t>
            </a:r>
          </a:p>
        </p:txBody>
      </p:sp>
      <p:graphicFrame>
        <p:nvGraphicFramePr>
          <p:cNvPr id="21507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4343401" y="1789113"/>
          <a:ext cx="49958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Equation" r:id="rId3" imgW="2882900" imgH="431800" progId="Equation.DSMT4">
                  <p:embed/>
                </p:oleObj>
              </mc:Choice>
              <mc:Fallback>
                <p:oleObj name="Equation" r:id="rId3" imgW="2882900" imgH="431800" progId="Equation.DSMT4">
                  <p:embed/>
                  <p:pic>
                    <p:nvPicPr>
                      <p:cNvPr id="21507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1" y="1789113"/>
                        <a:ext cx="49958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C6B6DED-1A80-40CE-9709-3E5276DC24BC}" type="slidenum">
              <a:rPr lang="en-US" altLang="zh-CN" sz="1400"/>
              <a:pPr eaLnBrk="1" hangingPunct="1"/>
              <a:t>36</a:t>
            </a:fld>
            <a:endParaRPr lang="en-US" altLang="zh-CN" sz="1400"/>
          </a:p>
        </p:txBody>
      </p:sp>
      <p:graphicFrame>
        <p:nvGraphicFramePr>
          <p:cNvPr id="21509" name="Object 1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548188" y="2765425"/>
          <a:ext cx="12239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Equation" r:id="rId5" imgW="609600" imgH="279400" progId="Equation.DSMT4">
                  <p:embed/>
                </p:oleObj>
              </mc:Choice>
              <mc:Fallback>
                <p:oleObj name="Equation" r:id="rId5" imgW="609600" imgH="279400" progId="Equation.DSMT4">
                  <p:embed/>
                  <p:pic>
                    <p:nvPicPr>
                      <p:cNvPr id="2150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5425"/>
                        <a:ext cx="122396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511675" y="3494089"/>
          <a:ext cx="280828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" name="Equation" r:id="rId7" imgW="1270000" imgH="279400" progId="Equation.DSMT4">
                  <p:embed/>
                </p:oleObj>
              </mc:Choice>
              <mc:Fallback>
                <p:oleObj name="Equation" r:id="rId7" imgW="1270000" imgH="279400" progId="Equation.DSMT4">
                  <p:embed/>
                  <p:pic>
                    <p:nvPicPr>
                      <p:cNvPr id="2151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3494089"/>
                        <a:ext cx="280828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18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567238" y="4410075"/>
          <a:ext cx="122396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" name="Equation" r:id="rId9" imgW="647700" imgH="279400" progId="Equation.DSMT4">
                  <p:embed/>
                </p:oleObj>
              </mc:Choice>
              <mc:Fallback>
                <p:oleObj name="Equation" r:id="rId9" imgW="647700" imgH="279400" progId="Equation.DSMT4">
                  <p:embed/>
                  <p:pic>
                    <p:nvPicPr>
                      <p:cNvPr id="215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4410075"/>
                        <a:ext cx="1223962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135189" y="1935163"/>
            <a:ext cx="216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primal function</a:t>
            </a:r>
          </a:p>
        </p:txBody>
      </p:sp>
      <p:sp>
        <p:nvSpPr>
          <p:cNvPr id="21513" name="Text Box 11"/>
          <p:cNvSpPr txBox="1">
            <a:spLocks noChangeArrowheads="1"/>
          </p:cNvSpPr>
          <p:nvPr/>
        </p:nvSpPr>
        <p:spPr bwMode="auto">
          <a:xfrm>
            <a:off x="2135188" y="2781300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primal problem</a:t>
            </a:r>
          </a:p>
        </p:txBody>
      </p:sp>
      <p:sp>
        <p:nvSpPr>
          <p:cNvPr id="21514" name="Text Box 14"/>
          <p:cNvSpPr txBox="1">
            <a:spLocks noChangeArrowheads="1"/>
          </p:cNvSpPr>
          <p:nvPr/>
        </p:nvSpPr>
        <p:spPr bwMode="auto">
          <a:xfrm>
            <a:off x="2135189" y="3573463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dual function</a:t>
            </a:r>
          </a:p>
        </p:txBody>
      </p:sp>
      <p:sp>
        <p:nvSpPr>
          <p:cNvPr id="21515" name="Text Box 17"/>
          <p:cNvSpPr txBox="1">
            <a:spLocks noChangeArrowheads="1"/>
          </p:cNvSpPr>
          <p:nvPr/>
        </p:nvSpPr>
        <p:spPr bwMode="auto">
          <a:xfrm>
            <a:off x="2135188" y="4437063"/>
            <a:ext cx="194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dual problem</a:t>
            </a:r>
          </a:p>
        </p:txBody>
      </p:sp>
      <p:sp>
        <p:nvSpPr>
          <p:cNvPr id="129044" name="AutoShape 20"/>
          <p:cNvSpPr>
            <a:spLocks noChangeArrowheads="1"/>
          </p:cNvSpPr>
          <p:nvPr/>
        </p:nvSpPr>
        <p:spPr bwMode="auto">
          <a:xfrm>
            <a:off x="6167439" y="2924175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45" name="AutoShape 21"/>
          <p:cNvSpPr>
            <a:spLocks noChangeArrowheads="1"/>
          </p:cNvSpPr>
          <p:nvPr/>
        </p:nvSpPr>
        <p:spPr bwMode="auto">
          <a:xfrm>
            <a:off x="6167439" y="4652963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6" name="Object 22"/>
          <p:cNvGraphicFramePr>
            <a:graphicFrameLocks noChangeAspect="1"/>
          </p:cNvGraphicFramePr>
          <p:nvPr/>
        </p:nvGraphicFramePr>
        <p:xfrm>
          <a:off x="6969125" y="2781300"/>
          <a:ext cx="21605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" name="Equation" r:id="rId11" imgW="1079500" imgH="279400" progId="Equation.DSMT4">
                  <p:embed/>
                </p:oleObj>
              </mc:Choice>
              <mc:Fallback>
                <p:oleObj name="Equation" r:id="rId11" imgW="1079500" imgH="279400" progId="Equation.DSMT4">
                  <p:embed/>
                  <p:pic>
                    <p:nvPicPr>
                      <p:cNvPr id="12904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25" y="2781300"/>
                        <a:ext cx="21605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7" name="Object 23"/>
          <p:cNvGraphicFramePr>
            <a:graphicFrameLocks noChangeAspect="1"/>
          </p:cNvGraphicFramePr>
          <p:nvPr/>
        </p:nvGraphicFramePr>
        <p:xfrm>
          <a:off x="7104064" y="4481513"/>
          <a:ext cx="21605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" name="Equation" r:id="rId13" imgW="1079500" imgH="279400" progId="Equation.DSMT4">
                  <p:embed/>
                </p:oleObj>
              </mc:Choice>
              <mc:Fallback>
                <p:oleObj name="Equation" r:id="rId13" imgW="1079500" imgH="279400" progId="Equation.DSMT4">
                  <p:embed/>
                  <p:pic>
                    <p:nvPicPr>
                      <p:cNvPr id="12904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4" y="4481513"/>
                        <a:ext cx="21605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2474914" y="5435600"/>
            <a:ext cx="6632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3200"/>
              <a:t>we prefer to solve the dual problem!</a:t>
            </a:r>
          </a:p>
        </p:txBody>
      </p:sp>
    </p:spTree>
    <p:extLst>
      <p:ext uri="{BB962C8B-B14F-4D97-AF65-F5344CB8AC3E}">
        <p14:creationId xmlns:p14="http://schemas.microsoft.com/office/powerpoint/2010/main" val="2847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44" grpId="0" animBg="1"/>
      <p:bldP spid="129045" grpId="0" animBg="1"/>
      <p:bldP spid="1290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77200" y="599598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C0CE87A-9673-4F38-B4BA-B8B797389308}" type="slidenum">
              <a:rPr lang="en-US" altLang="zh-CN" sz="1400"/>
              <a:pPr eaLnBrk="1" hangingPunct="1"/>
              <a:t>37</a:t>
            </a:fld>
            <a:endParaRPr lang="en-US" altLang="zh-CN" sz="1400"/>
          </a:p>
        </p:txBody>
      </p:sp>
      <p:sp>
        <p:nvSpPr>
          <p:cNvPr id="22531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524000" y="433388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/>
              <a:t>Dual Problem</a:t>
            </a:r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2063750" y="1827213"/>
            <a:ext cx="513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We may now state the dual problem:</a:t>
            </a:r>
          </a:p>
        </p:txBody>
      </p:sp>
      <p:sp>
        <p:nvSpPr>
          <p:cNvPr id="22533" name="Text Box 8"/>
          <p:cNvSpPr txBox="1">
            <a:spLocks noChangeArrowheads="1"/>
          </p:cNvSpPr>
          <p:nvPr/>
        </p:nvSpPr>
        <p:spPr bwMode="auto">
          <a:xfrm>
            <a:off x="2474914" y="2311400"/>
            <a:ext cx="7221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graphicFrame>
        <p:nvGraphicFramePr>
          <p:cNvPr id="22534" name="Object 13"/>
          <p:cNvGraphicFramePr>
            <a:graphicFrameLocks noChangeAspect="1"/>
          </p:cNvGraphicFramePr>
          <p:nvPr/>
        </p:nvGraphicFramePr>
        <p:xfrm>
          <a:off x="2135188" y="2400301"/>
          <a:ext cx="8064500" cy="300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Equation" r:id="rId3" imgW="4902200" imgH="1828800" progId="Equation.DSMT4">
                  <p:embed/>
                </p:oleObj>
              </mc:Choice>
              <mc:Fallback>
                <p:oleObj name="Equation" r:id="rId3" imgW="4902200" imgH="1828800" progId="Equation.DSMT4">
                  <p:embed/>
                  <p:pic>
                    <p:nvPicPr>
                      <p:cNvPr id="2253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400301"/>
                        <a:ext cx="8064500" cy="300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/>
        </p:nvGraphicFramePr>
        <p:xfrm>
          <a:off x="7392988" y="4689476"/>
          <a:ext cx="10080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Equation" r:id="rId5" imgW="469696" imgH="203112" progId="Equation.DSMT4">
                  <p:embed/>
                </p:oleObj>
              </mc:Choice>
              <mc:Fallback>
                <p:oleObj name="Equation" r:id="rId5" imgW="469696" imgH="203112" progId="Equation.DSMT4">
                  <p:embed/>
                  <p:pic>
                    <p:nvPicPr>
                      <p:cNvPr id="1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2988" y="4689476"/>
                        <a:ext cx="10080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>
            <a:off x="7319963" y="3752850"/>
            <a:ext cx="423862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4963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Some discussions</a:t>
            </a:r>
          </a:p>
        </p:txBody>
      </p:sp>
      <p:graphicFrame>
        <p:nvGraphicFramePr>
          <p:cNvPr id="2355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3330576" y="3868739"/>
          <a:ext cx="160496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" name="Equation" r:id="rId4" imgW="927100" imgH="431800" progId="Equation.DSMT4">
                  <p:embed/>
                </p:oleObj>
              </mc:Choice>
              <mc:Fallback>
                <p:oleObj name="Equation" r:id="rId4" imgW="927100" imgH="431800" progId="Equation.DSMT4">
                  <p:embed/>
                  <p:pic>
                    <p:nvPicPr>
                      <p:cNvPr id="2355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6" y="3868739"/>
                        <a:ext cx="1604963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5A86587-4CD2-4CB2-B063-88BECB9785F5}" type="slidenum">
              <a:rPr lang="en-US" altLang="zh-CN" sz="1400"/>
              <a:pPr eaLnBrk="1" hangingPunct="1"/>
              <a:t>38</a:t>
            </a:fld>
            <a:endParaRPr lang="en-US" altLang="zh-CN" sz="1400"/>
          </a:p>
        </p:txBody>
      </p:sp>
      <p:sp>
        <p:nvSpPr>
          <p:cNvPr id="143366" name="AutoShape 6"/>
          <p:cNvSpPr>
            <a:spLocks noChangeArrowheads="1"/>
          </p:cNvSpPr>
          <p:nvPr/>
        </p:nvSpPr>
        <p:spPr bwMode="auto">
          <a:xfrm>
            <a:off x="5116514" y="4133850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368" name="Object 8"/>
          <p:cNvGraphicFramePr>
            <a:graphicFrameLocks noChangeAspect="1"/>
          </p:cNvGraphicFramePr>
          <p:nvPr/>
        </p:nvGraphicFramePr>
        <p:xfrm>
          <a:off x="3460751" y="4619625"/>
          <a:ext cx="357981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" name="Equation" r:id="rId6" imgW="1663700" imgH="342900" progId="Equation.DSMT4">
                  <p:embed/>
                </p:oleObj>
              </mc:Choice>
              <mc:Fallback>
                <p:oleObj name="Equation" r:id="rId6" imgW="1663700" imgH="342900" progId="Equation.DSMT4">
                  <p:embed/>
                  <p:pic>
                    <p:nvPicPr>
                      <p:cNvPr id="1433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1" y="4619625"/>
                        <a:ext cx="3579813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9" name="Object 9"/>
          <p:cNvGraphicFramePr>
            <a:graphicFrameLocks noChangeAspect="1"/>
          </p:cNvGraphicFramePr>
          <p:nvPr/>
        </p:nvGraphicFramePr>
        <p:xfrm>
          <a:off x="5951538" y="3775076"/>
          <a:ext cx="22034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Equation" r:id="rId8" imgW="977476" imgH="317362" progId="Equation.DSMT4">
                  <p:embed/>
                </p:oleObj>
              </mc:Choice>
              <mc:Fallback>
                <p:oleObj name="Equation" r:id="rId8" imgW="977476" imgH="317362" progId="Equation.DSMT4">
                  <p:embed/>
                  <p:pic>
                    <p:nvPicPr>
                      <p:cNvPr id="1433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8" y="3775076"/>
                        <a:ext cx="220345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0" name="AutoShape 10"/>
          <p:cNvSpPr>
            <a:spLocks noChangeArrowheads="1"/>
          </p:cNvSpPr>
          <p:nvPr/>
        </p:nvSpPr>
        <p:spPr bwMode="auto">
          <a:xfrm>
            <a:off x="7205664" y="4638675"/>
            <a:ext cx="503237" cy="431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lnTo>
                  <a:pt x="15429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2697164" y="5357813"/>
          <a:ext cx="18430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Equation" r:id="rId10" imgW="863225" imgH="431613" progId="Equation.DSMT4">
                  <p:embed/>
                </p:oleObj>
              </mc:Choice>
              <mc:Fallback>
                <p:oleObj name="Equation" r:id="rId10" imgW="863225" imgH="431613" progId="Equation.DSMT4">
                  <p:embed/>
                  <p:pic>
                    <p:nvPicPr>
                      <p:cNvPr id="1433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4" y="5357813"/>
                        <a:ext cx="184308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2" name="AutoShape 12"/>
          <p:cNvSpPr>
            <a:spLocks noChangeArrowheads="1"/>
          </p:cNvSpPr>
          <p:nvPr/>
        </p:nvSpPr>
        <p:spPr bwMode="auto">
          <a:xfrm>
            <a:off x="5116514" y="5718175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373" name="Object 13"/>
          <p:cNvGraphicFramePr>
            <a:graphicFrameLocks noChangeAspect="1"/>
          </p:cNvGraphicFramePr>
          <p:nvPr/>
        </p:nvGraphicFramePr>
        <p:xfrm>
          <a:off x="5834063" y="5360989"/>
          <a:ext cx="2195512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Equation" r:id="rId12" imgW="1028254" imgH="444307" progId="Equation.DSMT4">
                  <p:embed/>
                </p:oleObj>
              </mc:Choice>
              <mc:Fallback>
                <p:oleObj name="Equation" r:id="rId12" imgW="1028254" imgH="444307" progId="Equation.DSMT4">
                  <p:embed/>
                  <p:pic>
                    <p:nvPicPr>
                      <p:cNvPr id="14337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5360989"/>
                        <a:ext cx="2195512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4" name="Text Box 14"/>
          <p:cNvSpPr txBox="1">
            <a:spLocks noChangeArrowheads="1"/>
          </p:cNvSpPr>
          <p:nvPr/>
        </p:nvSpPr>
        <p:spPr bwMode="auto">
          <a:xfrm>
            <a:off x="3330575" y="2035175"/>
            <a:ext cx="672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depends only on the input patterns in the form of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>
            <a:off x="2706688" y="2636838"/>
            <a:ext cx="302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a set of dot products,</a:t>
            </a:r>
          </a:p>
        </p:txBody>
      </p:sp>
      <p:sp>
        <p:nvSpPr>
          <p:cNvPr id="23566" name="Text Box 16"/>
          <p:cNvSpPr txBox="1">
            <a:spLocks noChangeArrowheads="1"/>
          </p:cNvSpPr>
          <p:nvPr/>
        </p:nvSpPr>
        <p:spPr bwMode="auto">
          <a:xfrm>
            <a:off x="2201863" y="2060575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1.</a:t>
            </a:r>
          </a:p>
        </p:txBody>
      </p:sp>
      <p:graphicFrame>
        <p:nvGraphicFramePr>
          <p:cNvPr id="23567" name="Object 17"/>
          <p:cNvGraphicFramePr>
            <a:graphicFrameLocks noChangeAspect="1"/>
          </p:cNvGraphicFramePr>
          <p:nvPr/>
        </p:nvGraphicFramePr>
        <p:xfrm>
          <a:off x="2711451" y="2060576"/>
          <a:ext cx="7207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Equation" r:id="rId14" imgW="368140" imgH="203112" progId="Equation.DSMT4">
                  <p:embed/>
                </p:oleObj>
              </mc:Choice>
              <mc:Fallback>
                <p:oleObj name="Equation" r:id="rId14" imgW="368140" imgH="203112" progId="Equation.DSMT4">
                  <p:embed/>
                  <p:pic>
                    <p:nvPicPr>
                      <p:cNvPr id="2356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1" y="2060576"/>
                        <a:ext cx="7207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8" name="Object 18"/>
          <p:cNvGraphicFramePr>
            <a:graphicFrameLocks noChangeAspect="1"/>
          </p:cNvGraphicFramePr>
          <p:nvPr/>
        </p:nvGraphicFramePr>
        <p:xfrm>
          <a:off x="5735639" y="2635250"/>
          <a:ext cx="1584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Equation" r:id="rId16" imgW="698197" imgH="253890" progId="Equation.DSMT4">
                  <p:embed/>
                </p:oleObj>
              </mc:Choice>
              <mc:Fallback>
                <p:oleObj name="Equation" r:id="rId16" imgW="698197" imgH="253890" progId="Equation.DSMT4">
                  <p:embed/>
                  <p:pic>
                    <p:nvPicPr>
                      <p:cNvPr id="2356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9" y="2635250"/>
                        <a:ext cx="15843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9" name="Text Box 19"/>
          <p:cNvSpPr txBox="1">
            <a:spLocks noChangeArrowheads="1"/>
          </p:cNvSpPr>
          <p:nvPr/>
        </p:nvSpPr>
        <p:spPr bwMode="auto">
          <a:xfrm>
            <a:off x="2659064" y="3159125"/>
            <a:ext cx="581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support vectors determine the hyperplane</a:t>
            </a:r>
          </a:p>
        </p:txBody>
      </p:sp>
      <p:sp>
        <p:nvSpPr>
          <p:cNvPr id="23570" name="Text Box 20"/>
          <p:cNvSpPr txBox="1">
            <a:spLocks noChangeArrowheads="1"/>
          </p:cNvSpPr>
          <p:nvPr/>
        </p:nvSpPr>
        <p:spPr bwMode="auto">
          <a:xfrm>
            <a:off x="2208213" y="3159125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947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6" grpId="0" animBg="1"/>
      <p:bldP spid="143370" grpId="0" animBg="1"/>
      <p:bldP spid="14337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77200" y="62849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D27DACD-C1EC-4A2A-96FA-5712D80959F6}" type="slidenum">
              <a:rPr lang="en-US" altLang="zh-CN" sz="1400"/>
              <a:pPr eaLnBrk="1" hangingPunct="1"/>
              <a:t>39</a:t>
            </a:fld>
            <a:endParaRPr lang="en-US" altLang="zh-CN" sz="1400"/>
          </a:p>
        </p:txBody>
      </p:sp>
      <p:sp>
        <p:nvSpPr>
          <p:cNvPr id="24579" name="Rectangle 1026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135188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/>
              <a:t>Linearly non-separable patterns</a:t>
            </a:r>
          </a:p>
        </p:txBody>
      </p:sp>
      <p:graphicFrame>
        <p:nvGraphicFramePr>
          <p:cNvPr id="16" name="Object 1028"/>
          <p:cNvGraphicFramePr>
            <a:graphicFrameLocks noChangeAspect="1"/>
          </p:cNvGraphicFramePr>
          <p:nvPr/>
        </p:nvGraphicFramePr>
        <p:xfrm>
          <a:off x="3503613" y="3000376"/>
          <a:ext cx="46085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Equation" r:id="rId4" imgW="2070100" imgH="241300" progId="Equation.DSMT4">
                  <p:embed/>
                </p:oleObj>
              </mc:Choice>
              <mc:Fallback>
                <p:oleObj name="Equation" r:id="rId4" imgW="2070100" imgH="241300" progId="Equation.DSMT4">
                  <p:embed/>
                  <p:pic>
                    <p:nvPicPr>
                      <p:cNvPr id="16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3000376"/>
                        <a:ext cx="460851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029"/>
          <p:cNvSpPr txBox="1">
            <a:spLocks noChangeArrowheads="1"/>
          </p:cNvSpPr>
          <p:nvPr/>
        </p:nvSpPr>
        <p:spPr bwMode="auto">
          <a:xfrm>
            <a:off x="2627314" y="2457450"/>
            <a:ext cx="181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hard margin</a:t>
            </a:r>
          </a:p>
        </p:txBody>
      </p:sp>
      <p:sp>
        <p:nvSpPr>
          <p:cNvPr id="18" name="Text Box 1030"/>
          <p:cNvSpPr txBox="1">
            <a:spLocks noChangeArrowheads="1"/>
          </p:cNvSpPr>
          <p:nvPr/>
        </p:nvSpPr>
        <p:spPr bwMode="auto">
          <a:xfrm>
            <a:off x="2640014" y="3771900"/>
            <a:ext cx="3525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introduce slack variables</a:t>
            </a:r>
          </a:p>
        </p:txBody>
      </p:sp>
      <p:graphicFrame>
        <p:nvGraphicFramePr>
          <p:cNvPr id="19" name="Object 1031"/>
          <p:cNvGraphicFramePr>
            <a:graphicFrameLocks noChangeAspect="1"/>
          </p:cNvGraphicFramePr>
          <p:nvPr/>
        </p:nvGraphicFramePr>
        <p:xfrm>
          <a:off x="6167439" y="3735389"/>
          <a:ext cx="9366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Equation" r:id="rId6" imgW="380835" imgH="241195" progId="Equation.DSMT4">
                  <p:embed/>
                </p:oleObj>
              </mc:Choice>
              <mc:Fallback>
                <p:oleObj name="Equation" r:id="rId6" imgW="380835" imgH="241195" progId="Equation.DSMT4">
                  <p:embed/>
                  <p:pic>
                    <p:nvPicPr>
                      <p:cNvPr id="19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9" y="3735389"/>
                        <a:ext cx="9366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32"/>
          <p:cNvGraphicFramePr>
            <a:graphicFrameLocks noChangeAspect="1"/>
          </p:cNvGraphicFramePr>
          <p:nvPr/>
        </p:nvGraphicFramePr>
        <p:xfrm>
          <a:off x="3503613" y="4584701"/>
          <a:ext cx="5003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Equation" r:id="rId8" imgW="2247900" imgH="241300" progId="Equation.DSMT4">
                  <p:embed/>
                </p:oleObj>
              </mc:Choice>
              <mc:Fallback>
                <p:oleObj name="Equation" r:id="rId8" imgW="2247900" imgH="241300" progId="Equation.DSMT4">
                  <p:embed/>
                  <p:pic>
                    <p:nvPicPr>
                      <p:cNvPr id="2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4584701"/>
                        <a:ext cx="50038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AutoShape 1036"/>
          <p:cNvSpPr>
            <a:spLocks noChangeArrowheads="1"/>
          </p:cNvSpPr>
          <p:nvPr/>
        </p:nvSpPr>
        <p:spPr bwMode="auto">
          <a:xfrm>
            <a:off x="2640013" y="3249614"/>
            <a:ext cx="576262" cy="1728787"/>
          </a:xfrm>
          <a:prstGeom prst="curvedRightArrow">
            <a:avLst>
              <a:gd name="adj1" fmla="val 60000"/>
              <a:gd name="adj2" fmla="val 120000"/>
              <a:gd name="adj3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BD62F-C8BE-3343-8FBE-0920BFCE5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6917" y="1856865"/>
            <a:ext cx="8937867" cy="42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52" y="990047"/>
            <a:ext cx="2688155" cy="21517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39315" y="328090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1.Memorize 10 pictures</a:t>
            </a:r>
          </a:p>
          <a:p>
            <a:pPr algn="ctr"/>
            <a:r>
              <a:rPr lang="en-US" altLang="zh-CN" b="1" dirty="0"/>
              <a:t>in 3min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176548" y="1926905"/>
            <a:ext cx="6154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628789" y="328090"/>
            <a:ext cx="2592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2.Rest without pictures</a:t>
            </a:r>
          </a:p>
          <a:p>
            <a:pPr algn="ctr"/>
            <a:r>
              <a:rPr lang="en-US" altLang="zh-CN" b="1" dirty="0"/>
              <a:t>1min</a:t>
            </a:r>
            <a:endParaRPr lang="zh-CN" altLang="en-US" dirty="0"/>
          </a:p>
        </p:txBody>
      </p:sp>
      <p:pic>
        <p:nvPicPr>
          <p:cNvPr id="1026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" r="2066" b="7474"/>
          <a:stretch/>
        </p:blipFill>
        <p:spPr bwMode="auto">
          <a:xfrm>
            <a:off x="7105217" y="1111045"/>
            <a:ext cx="1655325" cy="16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555776" y="3619609"/>
            <a:ext cx="5373076" cy="2834124"/>
            <a:chOff x="555776" y="3613947"/>
            <a:chExt cx="6092526" cy="3213611"/>
          </a:xfrm>
        </p:grpSpPr>
        <p:sp>
          <p:nvSpPr>
            <p:cNvPr id="4" name="矩形 3"/>
            <p:cNvSpPr/>
            <p:nvPr/>
          </p:nvSpPr>
          <p:spPr>
            <a:xfrm>
              <a:off x="555776" y="4253854"/>
              <a:ext cx="1546577" cy="1794934"/>
            </a:xfrm>
            <a:custGeom>
              <a:avLst/>
              <a:gdLst>
                <a:gd name="connsiteX0" fmla="*/ 0 w 1975556"/>
                <a:gd name="connsiteY0" fmla="*/ 0 h 1659467"/>
                <a:gd name="connsiteX1" fmla="*/ 1975556 w 1975556"/>
                <a:gd name="connsiteY1" fmla="*/ 0 h 1659467"/>
                <a:gd name="connsiteX2" fmla="*/ 1975556 w 1975556"/>
                <a:gd name="connsiteY2" fmla="*/ 1659467 h 1659467"/>
                <a:gd name="connsiteX3" fmla="*/ 0 w 1975556"/>
                <a:gd name="connsiteY3" fmla="*/ 1659467 h 1659467"/>
                <a:gd name="connsiteX4" fmla="*/ 0 w 1975556"/>
                <a:gd name="connsiteY4" fmla="*/ 0 h 1659467"/>
                <a:gd name="connsiteX0" fmla="*/ 0 w 1975556"/>
                <a:gd name="connsiteY0" fmla="*/ 0 h 1659467"/>
                <a:gd name="connsiteX1" fmla="*/ 1975556 w 1975556"/>
                <a:gd name="connsiteY1" fmla="*/ 0 h 1659467"/>
                <a:gd name="connsiteX2" fmla="*/ 1975556 w 1975556"/>
                <a:gd name="connsiteY2" fmla="*/ 1659467 h 1659467"/>
                <a:gd name="connsiteX3" fmla="*/ 0 w 1975556"/>
                <a:gd name="connsiteY3" fmla="*/ 1659467 h 1659467"/>
                <a:gd name="connsiteX4" fmla="*/ 0 w 1975556"/>
                <a:gd name="connsiteY4" fmla="*/ 0 h 1659467"/>
                <a:gd name="connsiteX0" fmla="*/ 0 w 1986844"/>
                <a:gd name="connsiteY0" fmla="*/ 316089 h 1659467"/>
                <a:gd name="connsiteX1" fmla="*/ 1986844 w 1986844"/>
                <a:gd name="connsiteY1" fmla="*/ 0 h 1659467"/>
                <a:gd name="connsiteX2" fmla="*/ 1986844 w 1986844"/>
                <a:gd name="connsiteY2" fmla="*/ 1659467 h 1659467"/>
                <a:gd name="connsiteX3" fmla="*/ 11288 w 1986844"/>
                <a:gd name="connsiteY3" fmla="*/ 1659467 h 1659467"/>
                <a:gd name="connsiteX4" fmla="*/ 0 w 1986844"/>
                <a:gd name="connsiteY4" fmla="*/ 316089 h 1659467"/>
                <a:gd name="connsiteX0" fmla="*/ 0 w 1986844"/>
                <a:gd name="connsiteY0" fmla="*/ 316089 h 1659467"/>
                <a:gd name="connsiteX1" fmla="*/ 1986844 w 1986844"/>
                <a:gd name="connsiteY1" fmla="*/ 0 h 1659467"/>
                <a:gd name="connsiteX2" fmla="*/ 1941688 w 1986844"/>
                <a:gd name="connsiteY2" fmla="*/ 1241778 h 1659467"/>
                <a:gd name="connsiteX3" fmla="*/ 11288 w 1986844"/>
                <a:gd name="connsiteY3" fmla="*/ 1659467 h 1659467"/>
                <a:gd name="connsiteX4" fmla="*/ 0 w 1986844"/>
                <a:gd name="connsiteY4" fmla="*/ 316089 h 1659467"/>
                <a:gd name="connsiteX0" fmla="*/ 0 w 1986844"/>
                <a:gd name="connsiteY0" fmla="*/ 316089 h 1794934"/>
                <a:gd name="connsiteX1" fmla="*/ 1986844 w 1986844"/>
                <a:gd name="connsiteY1" fmla="*/ 0 h 1794934"/>
                <a:gd name="connsiteX2" fmla="*/ 1941688 w 1986844"/>
                <a:gd name="connsiteY2" fmla="*/ 1241778 h 1794934"/>
                <a:gd name="connsiteX3" fmla="*/ 474133 w 1986844"/>
                <a:gd name="connsiteY3" fmla="*/ 1794934 h 1794934"/>
                <a:gd name="connsiteX4" fmla="*/ 0 w 1986844"/>
                <a:gd name="connsiteY4" fmla="*/ 316089 h 1794934"/>
                <a:gd name="connsiteX0" fmla="*/ 0 w 1546577"/>
                <a:gd name="connsiteY0" fmla="*/ 304800 h 1794934"/>
                <a:gd name="connsiteX1" fmla="*/ 1546577 w 1546577"/>
                <a:gd name="connsiteY1" fmla="*/ 0 h 1794934"/>
                <a:gd name="connsiteX2" fmla="*/ 1501421 w 1546577"/>
                <a:gd name="connsiteY2" fmla="*/ 1241778 h 1794934"/>
                <a:gd name="connsiteX3" fmla="*/ 33866 w 1546577"/>
                <a:gd name="connsiteY3" fmla="*/ 1794934 h 1794934"/>
                <a:gd name="connsiteX4" fmla="*/ 0 w 1546577"/>
                <a:gd name="connsiteY4" fmla="*/ 304800 h 179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577" h="1794934">
                  <a:moveTo>
                    <a:pt x="0" y="304800"/>
                  </a:moveTo>
                  <a:lnTo>
                    <a:pt x="1546577" y="0"/>
                  </a:lnTo>
                  <a:lnTo>
                    <a:pt x="1501421" y="1241778"/>
                  </a:lnTo>
                  <a:lnTo>
                    <a:pt x="33866" y="1794934"/>
                  </a:lnTo>
                  <a:cubicBezTo>
                    <a:pt x="30103" y="1347141"/>
                    <a:pt x="3763" y="752593"/>
                    <a:pt x="0" y="30480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3"/>
            <p:cNvSpPr/>
            <p:nvPr/>
          </p:nvSpPr>
          <p:spPr>
            <a:xfrm>
              <a:off x="2787963" y="4552792"/>
              <a:ext cx="1546577" cy="1794934"/>
            </a:xfrm>
            <a:custGeom>
              <a:avLst/>
              <a:gdLst>
                <a:gd name="connsiteX0" fmla="*/ 0 w 1975556"/>
                <a:gd name="connsiteY0" fmla="*/ 0 h 1659467"/>
                <a:gd name="connsiteX1" fmla="*/ 1975556 w 1975556"/>
                <a:gd name="connsiteY1" fmla="*/ 0 h 1659467"/>
                <a:gd name="connsiteX2" fmla="*/ 1975556 w 1975556"/>
                <a:gd name="connsiteY2" fmla="*/ 1659467 h 1659467"/>
                <a:gd name="connsiteX3" fmla="*/ 0 w 1975556"/>
                <a:gd name="connsiteY3" fmla="*/ 1659467 h 1659467"/>
                <a:gd name="connsiteX4" fmla="*/ 0 w 1975556"/>
                <a:gd name="connsiteY4" fmla="*/ 0 h 1659467"/>
                <a:gd name="connsiteX0" fmla="*/ 0 w 1975556"/>
                <a:gd name="connsiteY0" fmla="*/ 0 h 1659467"/>
                <a:gd name="connsiteX1" fmla="*/ 1975556 w 1975556"/>
                <a:gd name="connsiteY1" fmla="*/ 0 h 1659467"/>
                <a:gd name="connsiteX2" fmla="*/ 1975556 w 1975556"/>
                <a:gd name="connsiteY2" fmla="*/ 1659467 h 1659467"/>
                <a:gd name="connsiteX3" fmla="*/ 0 w 1975556"/>
                <a:gd name="connsiteY3" fmla="*/ 1659467 h 1659467"/>
                <a:gd name="connsiteX4" fmla="*/ 0 w 1975556"/>
                <a:gd name="connsiteY4" fmla="*/ 0 h 1659467"/>
                <a:gd name="connsiteX0" fmla="*/ 0 w 1986844"/>
                <a:gd name="connsiteY0" fmla="*/ 316089 h 1659467"/>
                <a:gd name="connsiteX1" fmla="*/ 1986844 w 1986844"/>
                <a:gd name="connsiteY1" fmla="*/ 0 h 1659467"/>
                <a:gd name="connsiteX2" fmla="*/ 1986844 w 1986844"/>
                <a:gd name="connsiteY2" fmla="*/ 1659467 h 1659467"/>
                <a:gd name="connsiteX3" fmla="*/ 11288 w 1986844"/>
                <a:gd name="connsiteY3" fmla="*/ 1659467 h 1659467"/>
                <a:gd name="connsiteX4" fmla="*/ 0 w 1986844"/>
                <a:gd name="connsiteY4" fmla="*/ 316089 h 1659467"/>
                <a:gd name="connsiteX0" fmla="*/ 0 w 1986844"/>
                <a:gd name="connsiteY0" fmla="*/ 316089 h 1659467"/>
                <a:gd name="connsiteX1" fmla="*/ 1986844 w 1986844"/>
                <a:gd name="connsiteY1" fmla="*/ 0 h 1659467"/>
                <a:gd name="connsiteX2" fmla="*/ 1941688 w 1986844"/>
                <a:gd name="connsiteY2" fmla="*/ 1241778 h 1659467"/>
                <a:gd name="connsiteX3" fmla="*/ 11288 w 1986844"/>
                <a:gd name="connsiteY3" fmla="*/ 1659467 h 1659467"/>
                <a:gd name="connsiteX4" fmla="*/ 0 w 1986844"/>
                <a:gd name="connsiteY4" fmla="*/ 316089 h 1659467"/>
                <a:gd name="connsiteX0" fmla="*/ 0 w 1986844"/>
                <a:gd name="connsiteY0" fmla="*/ 316089 h 1794934"/>
                <a:gd name="connsiteX1" fmla="*/ 1986844 w 1986844"/>
                <a:gd name="connsiteY1" fmla="*/ 0 h 1794934"/>
                <a:gd name="connsiteX2" fmla="*/ 1941688 w 1986844"/>
                <a:gd name="connsiteY2" fmla="*/ 1241778 h 1794934"/>
                <a:gd name="connsiteX3" fmla="*/ 474133 w 1986844"/>
                <a:gd name="connsiteY3" fmla="*/ 1794934 h 1794934"/>
                <a:gd name="connsiteX4" fmla="*/ 0 w 1986844"/>
                <a:gd name="connsiteY4" fmla="*/ 316089 h 1794934"/>
                <a:gd name="connsiteX0" fmla="*/ 0 w 1546577"/>
                <a:gd name="connsiteY0" fmla="*/ 304800 h 1794934"/>
                <a:gd name="connsiteX1" fmla="*/ 1546577 w 1546577"/>
                <a:gd name="connsiteY1" fmla="*/ 0 h 1794934"/>
                <a:gd name="connsiteX2" fmla="*/ 1501421 w 1546577"/>
                <a:gd name="connsiteY2" fmla="*/ 1241778 h 1794934"/>
                <a:gd name="connsiteX3" fmla="*/ 33866 w 1546577"/>
                <a:gd name="connsiteY3" fmla="*/ 1794934 h 1794934"/>
                <a:gd name="connsiteX4" fmla="*/ 0 w 1546577"/>
                <a:gd name="connsiteY4" fmla="*/ 304800 h 179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577" h="1794934">
                  <a:moveTo>
                    <a:pt x="0" y="304800"/>
                  </a:moveTo>
                  <a:lnTo>
                    <a:pt x="1546577" y="0"/>
                  </a:lnTo>
                  <a:lnTo>
                    <a:pt x="1501421" y="1241778"/>
                  </a:lnTo>
                  <a:lnTo>
                    <a:pt x="33866" y="1794934"/>
                  </a:lnTo>
                  <a:cubicBezTo>
                    <a:pt x="30103" y="1347141"/>
                    <a:pt x="3763" y="752593"/>
                    <a:pt x="0" y="3048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3"/>
            <p:cNvSpPr/>
            <p:nvPr/>
          </p:nvSpPr>
          <p:spPr>
            <a:xfrm>
              <a:off x="5101725" y="4895693"/>
              <a:ext cx="1546577" cy="1794934"/>
            </a:xfrm>
            <a:custGeom>
              <a:avLst/>
              <a:gdLst>
                <a:gd name="connsiteX0" fmla="*/ 0 w 1975556"/>
                <a:gd name="connsiteY0" fmla="*/ 0 h 1659467"/>
                <a:gd name="connsiteX1" fmla="*/ 1975556 w 1975556"/>
                <a:gd name="connsiteY1" fmla="*/ 0 h 1659467"/>
                <a:gd name="connsiteX2" fmla="*/ 1975556 w 1975556"/>
                <a:gd name="connsiteY2" fmla="*/ 1659467 h 1659467"/>
                <a:gd name="connsiteX3" fmla="*/ 0 w 1975556"/>
                <a:gd name="connsiteY3" fmla="*/ 1659467 h 1659467"/>
                <a:gd name="connsiteX4" fmla="*/ 0 w 1975556"/>
                <a:gd name="connsiteY4" fmla="*/ 0 h 1659467"/>
                <a:gd name="connsiteX0" fmla="*/ 0 w 1975556"/>
                <a:gd name="connsiteY0" fmla="*/ 0 h 1659467"/>
                <a:gd name="connsiteX1" fmla="*/ 1975556 w 1975556"/>
                <a:gd name="connsiteY1" fmla="*/ 0 h 1659467"/>
                <a:gd name="connsiteX2" fmla="*/ 1975556 w 1975556"/>
                <a:gd name="connsiteY2" fmla="*/ 1659467 h 1659467"/>
                <a:gd name="connsiteX3" fmla="*/ 0 w 1975556"/>
                <a:gd name="connsiteY3" fmla="*/ 1659467 h 1659467"/>
                <a:gd name="connsiteX4" fmla="*/ 0 w 1975556"/>
                <a:gd name="connsiteY4" fmla="*/ 0 h 1659467"/>
                <a:gd name="connsiteX0" fmla="*/ 0 w 1986844"/>
                <a:gd name="connsiteY0" fmla="*/ 316089 h 1659467"/>
                <a:gd name="connsiteX1" fmla="*/ 1986844 w 1986844"/>
                <a:gd name="connsiteY1" fmla="*/ 0 h 1659467"/>
                <a:gd name="connsiteX2" fmla="*/ 1986844 w 1986844"/>
                <a:gd name="connsiteY2" fmla="*/ 1659467 h 1659467"/>
                <a:gd name="connsiteX3" fmla="*/ 11288 w 1986844"/>
                <a:gd name="connsiteY3" fmla="*/ 1659467 h 1659467"/>
                <a:gd name="connsiteX4" fmla="*/ 0 w 1986844"/>
                <a:gd name="connsiteY4" fmla="*/ 316089 h 1659467"/>
                <a:gd name="connsiteX0" fmla="*/ 0 w 1986844"/>
                <a:gd name="connsiteY0" fmla="*/ 316089 h 1659467"/>
                <a:gd name="connsiteX1" fmla="*/ 1986844 w 1986844"/>
                <a:gd name="connsiteY1" fmla="*/ 0 h 1659467"/>
                <a:gd name="connsiteX2" fmla="*/ 1941688 w 1986844"/>
                <a:gd name="connsiteY2" fmla="*/ 1241778 h 1659467"/>
                <a:gd name="connsiteX3" fmla="*/ 11288 w 1986844"/>
                <a:gd name="connsiteY3" fmla="*/ 1659467 h 1659467"/>
                <a:gd name="connsiteX4" fmla="*/ 0 w 1986844"/>
                <a:gd name="connsiteY4" fmla="*/ 316089 h 1659467"/>
                <a:gd name="connsiteX0" fmla="*/ 0 w 1986844"/>
                <a:gd name="connsiteY0" fmla="*/ 316089 h 1794934"/>
                <a:gd name="connsiteX1" fmla="*/ 1986844 w 1986844"/>
                <a:gd name="connsiteY1" fmla="*/ 0 h 1794934"/>
                <a:gd name="connsiteX2" fmla="*/ 1941688 w 1986844"/>
                <a:gd name="connsiteY2" fmla="*/ 1241778 h 1794934"/>
                <a:gd name="connsiteX3" fmla="*/ 474133 w 1986844"/>
                <a:gd name="connsiteY3" fmla="*/ 1794934 h 1794934"/>
                <a:gd name="connsiteX4" fmla="*/ 0 w 1986844"/>
                <a:gd name="connsiteY4" fmla="*/ 316089 h 1794934"/>
                <a:gd name="connsiteX0" fmla="*/ 0 w 1546577"/>
                <a:gd name="connsiteY0" fmla="*/ 304800 h 1794934"/>
                <a:gd name="connsiteX1" fmla="*/ 1546577 w 1546577"/>
                <a:gd name="connsiteY1" fmla="*/ 0 h 1794934"/>
                <a:gd name="connsiteX2" fmla="*/ 1501421 w 1546577"/>
                <a:gd name="connsiteY2" fmla="*/ 1241778 h 1794934"/>
                <a:gd name="connsiteX3" fmla="*/ 33866 w 1546577"/>
                <a:gd name="connsiteY3" fmla="*/ 1794934 h 1794934"/>
                <a:gd name="connsiteX4" fmla="*/ 0 w 1546577"/>
                <a:gd name="connsiteY4" fmla="*/ 304800 h 179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577" h="1794934">
                  <a:moveTo>
                    <a:pt x="0" y="304800"/>
                  </a:moveTo>
                  <a:lnTo>
                    <a:pt x="1546577" y="0"/>
                  </a:lnTo>
                  <a:lnTo>
                    <a:pt x="1501421" y="1241778"/>
                  </a:lnTo>
                  <a:lnTo>
                    <a:pt x="33866" y="1794934"/>
                  </a:lnTo>
                  <a:cubicBezTo>
                    <a:pt x="30103" y="1347141"/>
                    <a:pt x="3763" y="752593"/>
                    <a:pt x="0" y="3048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01710" y="5064375"/>
              <a:ext cx="156308" cy="15630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2163846" y="5247356"/>
              <a:ext cx="424094" cy="98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334540" y="5694831"/>
              <a:ext cx="424094" cy="98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55776" y="4031226"/>
              <a:ext cx="6092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764596" y="3613947"/>
              <a:ext cx="1418978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Match trials</a:t>
              </a:r>
              <a:endParaRPr lang="zh-CN" altLang="en-US" b="1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79328" y="5846538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3s</a:t>
              </a:r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273549" y="611878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3s</a:t>
              </a:r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799271" y="64582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1s</a:t>
              </a:r>
              <a:endParaRPr lang="zh-CN" altLang="en-US" dirty="0"/>
            </a:p>
          </p:txBody>
        </p:sp>
      </p:grpSp>
      <p:sp>
        <p:nvSpPr>
          <p:cNvPr id="49" name="矩形 3"/>
          <p:cNvSpPr/>
          <p:nvPr/>
        </p:nvSpPr>
        <p:spPr>
          <a:xfrm>
            <a:off x="6378444" y="4183890"/>
            <a:ext cx="1363946" cy="1582975"/>
          </a:xfrm>
          <a:custGeom>
            <a:avLst/>
            <a:gdLst>
              <a:gd name="connsiteX0" fmla="*/ 0 w 1975556"/>
              <a:gd name="connsiteY0" fmla="*/ 0 h 1659467"/>
              <a:gd name="connsiteX1" fmla="*/ 1975556 w 1975556"/>
              <a:gd name="connsiteY1" fmla="*/ 0 h 1659467"/>
              <a:gd name="connsiteX2" fmla="*/ 1975556 w 1975556"/>
              <a:gd name="connsiteY2" fmla="*/ 1659467 h 1659467"/>
              <a:gd name="connsiteX3" fmla="*/ 0 w 1975556"/>
              <a:gd name="connsiteY3" fmla="*/ 1659467 h 1659467"/>
              <a:gd name="connsiteX4" fmla="*/ 0 w 1975556"/>
              <a:gd name="connsiteY4" fmla="*/ 0 h 1659467"/>
              <a:gd name="connsiteX0" fmla="*/ 0 w 1975556"/>
              <a:gd name="connsiteY0" fmla="*/ 0 h 1659467"/>
              <a:gd name="connsiteX1" fmla="*/ 1975556 w 1975556"/>
              <a:gd name="connsiteY1" fmla="*/ 0 h 1659467"/>
              <a:gd name="connsiteX2" fmla="*/ 1975556 w 1975556"/>
              <a:gd name="connsiteY2" fmla="*/ 1659467 h 1659467"/>
              <a:gd name="connsiteX3" fmla="*/ 0 w 1975556"/>
              <a:gd name="connsiteY3" fmla="*/ 1659467 h 1659467"/>
              <a:gd name="connsiteX4" fmla="*/ 0 w 1975556"/>
              <a:gd name="connsiteY4" fmla="*/ 0 h 1659467"/>
              <a:gd name="connsiteX0" fmla="*/ 0 w 1986844"/>
              <a:gd name="connsiteY0" fmla="*/ 316089 h 1659467"/>
              <a:gd name="connsiteX1" fmla="*/ 1986844 w 1986844"/>
              <a:gd name="connsiteY1" fmla="*/ 0 h 1659467"/>
              <a:gd name="connsiteX2" fmla="*/ 1986844 w 1986844"/>
              <a:gd name="connsiteY2" fmla="*/ 1659467 h 1659467"/>
              <a:gd name="connsiteX3" fmla="*/ 11288 w 1986844"/>
              <a:gd name="connsiteY3" fmla="*/ 1659467 h 1659467"/>
              <a:gd name="connsiteX4" fmla="*/ 0 w 1986844"/>
              <a:gd name="connsiteY4" fmla="*/ 316089 h 1659467"/>
              <a:gd name="connsiteX0" fmla="*/ 0 w 1986844"/>
              <a:gd name="connsiteY0" fmla="*/ 316089 h 1659467"/>
              <a:gd name="connsiteX1" fmla="*/ 1986844 w 1986844"/>
              <a:gd name="connsiteY1" fmla="*/ 0 h 1659467"/>
              <a:gd name="connsiteX2" fmla="*/ 1941688 w 1986844"/>
              <a:gd name="connsiteY2" fmla="*/ 1241778 h 1659467"/>
              <a:gd name="connsiteX3" fmla="*/ 11288 w 1986844"/>
              <a:gd name="connsiteY3" fmla="*/ 1659467 h 1659467"/>
              <a:gd name="connsiteX4" fmla="*/ 0 w 1986844"/>
              <a:gd name="connsiteY4" fmla="*/ 316089 h 1659467"/>
              <a:gd name="connsiteX0" fmla="*/ 0 w 1986844"/>
              <a:gd name="connsiteY0" fmla="*/ 316089 h 1794934"/>
              <a:gd name="connsiteX1" fmla="*/ 1986844 w 1986844"/>
              <a:gd name="connsiteY1" fmla="*/ 0 h 1794934"/>
              <a:gd name="connsiteX2" fmla="*/ 1941688 w 1986844"/>
              <a:gd name="connsiteY2" fmla="*/ 1241778 h 1794934"/>
              <a:gd name="connsiteX3" fmla="*/ 474133 w 1986844"/>
              <a:gd name="connsiteY3" fmla="*/ 1794934 h 1794934"/>
              <a:gd name="connsiteX4" fmla="*/ 0 w 1986844"/>
              <a:gd name="connsiteY4" fmla="*/ 316089 h 1794934"/>
              <a:gd name="connsiteX0" fmla="*/ 0 w 1546577"/>
              <a:gd name="connsiteY0" fmla="*/ 304800 h 1794934"/>
              <a:gd name="connsiteX1" fmla="*/ 1546577 w 1546577"/>
              <a:gd name="connsiteY1" fmla="*/ 0 h 1794934"/>
              <a:gd name="connsiteX2" fmla="*/ 1501421 w 1546577"/>
              <a:gd name="connsiteY2" fmla="*/ 1241778 h 1794934"/>
              <a:gd name="connsiteX3" fmla="*/ 33866 w 1546577"/>
              <a:gd name="connsiteY3" fmla="*/ 1794934 h 1794934"/>
              <a:gd name="connsiteX4" fmla="*/ 0 w 1546577"/>
              <a:gd name="connsiteY4" fmla="*/ 304800 h 179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577" h="1794934">
                <a:moveTo>
                  <a:pt x="0" y="304800"/>
                </a:moveTo>
                <a:lnTo>
                  <a:pt x="1546577" y="0"/>
                </a:lnTo>
                <a:lnTo>
                  <a:pt x="1501421" y="1241778"/>
                </a:lnTo>
                <a:lnTo>
                  <a:pt x="33866" y="1794934"/>
                </a:lnTo>
                <a:cubicBezTo>
                  <a:pt x="30103" y="1347141"/>
                  <a:pt x="3763" y="752593"/>
                  <a:pt x="0" y="30480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3"/>
          <p:cNvSpPr/>
          <p:nvPr/>
        </p:nvSpPr>
        <p:spPr>
          <a:xfrm>
            <a:off x="8347038" y="4447527"/>
            <a:ext cx="1363946" cy="1582975"/>
          </a:xfrm>
          <a:custGeom>
            <a:avLst/>
            <a:gdLst>
              <a:gd name="connsiteX0" fmla="*/ 0 w 1975556"/>
              <a:gd name="connsiteY0" fmla="*/ 0 h 1659467"/>
              <a:gd name="connsiteX1" fmla="*/ 1975556 w 1975556"/>
              <a:gd name="connsiteY1" fmla="*/ 0 h 1659467"/>
              <a:gd name="connsiteX2" fmla="*/ 1975556 w 1975556"/>
              <a:gd name="connsiteY2" fmla="*/ 1659467 h 1659467"/>
              <a:gd name="connsiteX3" fmla="*/ 0 w 1975556"/>
              <a:gd name="connsiteY3" fmla="*/ 1659467 h 1659467"/>
              <a:gd name="connsiteX4" fmla="*/ 0 w 1975556"/>
              <a:gd name="connsiteY4" fmla="*/ 0 h 1659467"/>
              <a:gd name="connsiteX0" fmla="*/ 0 w 1975556"/>
              <a:gd name="connsiteY0" fmla="*/ 0 h 1659467"/>
              <a:gd name="connsiteX1" fmla="*/ 1975556 w 1975556"/>
              <a:gd name="connsiteY1" fmla="*/ 0 h 1659467"/>
              <a:gd name="connsiteX2" fmla="*/ 1975556 w 1975556"/>
              <a:gd name="connsiteY2" fmla="*/ 1659467 h 1659467"/>
              <a:gd name="connsiteX3" fmla="*/ 0 w 1975556"/>
              <a:gd name="connsiteY3" fmla="*/ 1659467 h 1659467"/>
              <a:gd name="connsiteX4" fmla="*/ 0 w 1975556"/>
              <a:gd name="connsiteY4" fmla="*/ 0 h 1659467"/>
              <a:gd name="connsiteX0" fmla="*/ 0 w 1986844"/>
              <a:gd name="connsiteY0" fmla="*/ 316089 h 1659467"/>
              <a:gd name="connsiteX1" fmla="*/ 1986844 w 1986844"/>
              <a:gd name="connsiteY1" fmla="*/ 0 h 1659467"/>
              <a:gd name="connsiteX2" fmla="*/ 1986844 w 1986844"/>
              <a:gd name="connsiteY2" fmla="*/ 1659467 h 1659467"/>
              <a:gd name="connsiteX3" fmla="*/ 11288 w 1986844"/>
              <a:gd name="connsiteY3" fmla="*/ 1659467 h 1659467"/>
              <a:gd name="connsiteX4" fmla="*/ 0 w 1986844"/>
              <a:gd name="connsiteY4" fmla="*/ 316089 h 1659467"/>
              <a:gd name="connsiteX0" fmla="*/ 0 w 1986844"/>
              <a:gd name="connsiteY0" fmla="*/ 316089 h 1659467"/>
              <a:gd name="connsiteX1" fmla="*/ 1986844 w 1986844"/>
              <a:gd name="connsiteY1" fmla="*/ 0 h 1659467"/>
              <a:gd name="connsiteX2" fmla="*/ 1941688 w 1986844"/>
              <a:gd name="connsiteY2" fmla="*/ 1241778 h 1659467"/>
              <a:gd name="connsiteX3" fmla="*/ 11288 w 1986844"/>
              <a:gd name="connsiteY3" fmla="*/ 1659467 h 1659467"/>
              <a:gd name="connsiteX4" fmla="*/ 0 w 1986844"/>
              <a:gd name="connsiteY4" fmla="*/ 316089 h 1659467"/>
              <a:gd name="connsiteX0" fmla="*/ 0 w 1986844"/>
              <a:gd name="connsiteY0" fmla="*/ 316089 h 1794934"/>
              <a:gd name="connsiteX1" fmla="*/ 1986844 w 1986844"/>
              <a:gd name="connsiteY1" fmla="*/ 0 h 1794934"/>
              <a:gd name="connsiteX2" fmla="*/ 1941688 w 1986844"/>
              <a:gd name="connsiteY2" fmla="*/ 1241778 h 1794934"/>
              <a:gd name="connsiteX3" fmla="*/ 474133 w 1986844"/>
              <a:gd name="connsiteY3" fmla="*/ 1794934 h 1794934"/>
              <a:gd name="connsiteX4" fmla="*/ 0 w 1986844"/>
              <a:gd name="connsiteY4" fmla="*/ 316089 h 1794934"/>
              <a:gd name="connsiteX0" fmla="*/ 0 w 1546577"/>
              <a:gd name="connsiteY0" fmla="*/ 304800 h 1794934"/>
              <a:gd name="connsiteX1" fmla="*/ 1546577 w 1546577"/>
              <a:gd name="connsiteY1" fmla="*/ 0 h 1794934"/>
              <a:gd name="connsiteX2" fmla="*/ 1501421 w 1546577"/>
              <a:gd name="connsiteY2" fmla="*/ 1241778 h 1794934"/>
              <a:gd name="connsiteX3" fmla="*/ 33866 w 1546577"/>
              <a:gd name="connsiteY3" fmla="*/ 1794934 h 1794934"/>
              <a:gd name="connsiteX4" fmla="*/ 0 w 1546577"/>
              <a:gd name="connsiteY4" fmla="*/ 304800 h 179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577" h="1794934">
                <a:moveTo>
                  <a:pt x="0" y="304800"/>
                </a:moveTo>
                <a:lnTo>
                  <a:pt x="1546577" y="0"/>
                </a:lnTo>
                <a:lnTo>
                  <a:pt x="1501421" y="1241778"/>
                </a:lnTo>
                <a:lnTo>
                  <a:pt x="33866" y="1794934"/>
                </a:lnTo>
                <a:cubicBezTo>
                  <a:pt x="30103" y="1347141"/>
                  <a:pt x="3763" y="752593"/>
                  <a:pt x="0" y="3048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3"/>
          <p:cNvSpPr/>
          <p:nvPr/>
        </p:nvSpPr>
        <p:spPr>
          <a:xfrm>
            <a:off x="10387574" y="4749936"/>
            <a:ext cx="1363946" cy="1582975"/>
          </a:xfrm>
          <a:custGeom>
            <a:avLst/>
            <a:gdLst>
              <a:gd name="connsiteX0" fmla="*/ 0 w 1975556"/>
              <a:gd name="connsiteY0" fmla="*/ 0 h 1659467"/>
              <a:gd name="connsiteX1" fmla="*/ 1975556 w 1975556"/>
              <a:gd name="connsiteY1" fmla="*/ 0 h 1659467"/>
              <a:gd name="connsiteX2" fmla="*/ 1975556 w 1975556"/>
              <a:gd name="connsiteY2" fmla="*/ 1659467 h 1659467"/>
              <a:gd name="connsiteX3" fmla="*/ 0 w 1975556"/>
              <a:gd name="connsiteY3" fmla="*/ 1659467 h 1659467"/>
              <a:gd name="connsiteX4" fmla="*/ 0 w 1975556"/>
              <a:gd name="connsiteY4" fmla="*/ 0 h 1659467"/>
              <a:gd name="connsiteX0" fmla="*/ 0 w 1975556"/>
              <a:gd name="connsiteY0" fmla="*/ 0 h 1659467"/>
              <a:gd name="connsiteX1" fmla="*/ 1975556 w 1975556"/>
              <a:gd name="connsiteY1" fmla="*/ 0 h 1659467"/>
              <a:gd name="connsiteX2" fmla="*/ 1975556 w 1975556"/>
              <a:gd name="connsiteY2" fmla="*/ 1659467 h 1659467"/>
              <a:gd name="connsiteX3" fmla="*/ 0 w 1975556"/>
              <a:gd name="connsiteY3" fmla="*/ 1659467 h 1659467"/>
              <a:gd name="connsiteX4" fmla="*/ 0 w 1975556"/>
              <a:gd name="connsiteY4" fmla="*/ 0 h 1659467"/>
              <a:gd name="connsiteX0" fmla="*/ 0 w 1986844"/>
              <a:gd name="connsiteY0" fmla="*/ 316089 h 1659467"/>
              <a:gd name="connsiteX1" fmla="*/ 1986844 w 1986844"/>
              <a:gd name="connsiteY1" fmla="*/ 0 h 1659467"/>
              <a:gd name="connsiteX2" fmla="*/ 1986844 w 1986844"/>
              <a:gd name="connsiteY2" fmla="*/ 1659467 h 1659467"/>
              <a:gd name="connsiteX3" fmla="*/ 11288 w 1986844"/>
              <a:gd name="connsiteY3" fmla="*/ 1659467 h 1659467"/>
              <a:gd name="connsiteX4" fmla="*/ 0 w 1986844"/>
              <a:gd name="connsiteY4" fmla="*/ 316089 h 1659467"/>
              <a:gd name="connsiteX0" fmla="*/ 0 w 1986844"/>
              <a:gd name="connsiteY0" fmla="*/ 316089 h 1659467"/>
              <a:gd name="connsiteX1" fmla="*/ 1986844 w 1986844"/>
              <a:gd name="connsiteY1" fmla="*/ 0 h 1659467"/>
              <a:gd name="connsiteX2" fmla="*/ 1941688 w 1986844"/>
              <a:gd name="connsiteY2" fmla="*/ 1241778 h 1659467"/>
              <a:gd name="connsiteX3" fmla="*/ 11288 w 1986844"/>
              <a:gd name="connsiteY3" fmla="*/ 1659467 h 1659467"/>
              <a:gd name="connsiteX4" fmla="*/ 0 w 1986844"/>
              <a:gd name="connsiteY4" fmla="*/ 316089 h 1659467"/>
              <a:gd name="connsiteX0" fmla="*/ 0 w 1986844"/>
              <a:gd name="connsiteY0" fmla="*/ 316089 h 1794934"/>
              <a:gd name="connsiteX1" fmla="*/ 1986844 w 1986844"/>
              <a:gd name="connsiteY1" fmla="*/ 0 h 1794934"/>
              <a:gd name="connsiteX2" fmla="*/ 1941688 w 1986844"/>
              <a:gd name="connsiteY2" fmla="*/ 1241778 h 1794934"/>
              <a:gd name="connsiteX3" fmla="*/ 474133 w 1986844"/>
              <a:gd name="connsiteY3" fmla="*/ 1794934 h 1794934"/>
              <a:gd name="connsiteX4" fmla="*/ 0 w 1986844"/>
              <a:gd name="connsiteY4" fmla="*/ 316089 h 1794934"/>
              <a:gd name="connsiteX0" fmla="*/ 0 w 1546577"/>
              <a:gd name="connsiteY0" fmla="*/ 304800 h 1794934"/>
              <a:gd name="connsiteX1" fmla="*/ 1546577 w 1546577"/>
              <a:gd name="connsiteY1" fmla="*/ 0 h 1794934"/>
              <a:gd name="connsiteX2" fmla="*/ 1501421 w 1546577"/>
              <a:gd name="connsiteY2" fmla="*/ 1241778 h 1794934"/>
              <a:gd name="connsiteX3" fmla="*/ 33866 w 1546577"/>
              <a:gd name="connsiteY3" fmla="*/ 1794934 h 1794934"/>
              <a:gd name="connsiteX4" fmla="*/ 0 w 1546577"/>
              <a:gd name="connsiteY4" fmla="*/ 304800 h 179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577" h="1794934">
                <a:moveTo>
                  <a:pt x="0" y="304800"/>
                </a:moveTo>
                <a:lnTo>
                  <a:pt x="1546577" y="0"/>
                </a:lnTo>
                <a:lnTo>
                  <a:pt x="1501421" y="1241778"/>
                </a:lnTo>
                <a:lnTo>
                  <a:pt x="33866" y="1794934"/>
                </a:lnTo>
                <a:cubicBezTo>
                  <a:pt x="30103" y="1347141"/>
                  <a:pt x="3763" y="752593"/>
                  <a:pt x="0" y="3048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036293" y="4898699"/>
            <a:ext cx="137850" cy="1378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>
            <a:off x="7796621" y="5060072"/>
            <a:ext cx="374014" cy="86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9710984" y="5454706"/>
            <a:ext cx="374014" cy="86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378444" y="3987552"/>
            <a:ext cx="5373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8030726" y="361954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Non-match trials</a:t>
            </a:r>
            <a:endParaRPr lang="zh-CN" altLang="en-US" b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6928362" y="5588498"/>
            <a:ext cx="353710" cy="32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3s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8775283" y="5828597"/>
            <a:ext cx="353710" cy="32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3s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11002749" y="6127953"/>
            <a:ext cx="353710" cy="32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1s</a:t>
            </a:r>
            <a:endParaRPr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2" y="4784818"/>
            <a:ext cx="784016" cy="78401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1189">
            <a:off x="2974935" y="4906716"/>
            <a:ext cx="462815" cy="46281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452821" y="322498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3.Test trials: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58338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090DD8C-2CEB-4C1F-BB4C-5799D900A23B}" type="slidenum">
              <a:rPr lang="en-US" altLang="zh-CN" sz="1400"/>
              <a:pPr eaLnBrk="1" hangingPunct="1"/>
              <a:t>40</a:t>
            </a:fld>
            <a:endParaRPr lang="en-US" altLang="zh-CN" sz="1400"/>
          </a:p>
        </p:txBody>
      </p:sp>
      <p:sp>
        <p:nvSpPr>
          <p:cNvPr id="25603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092325" y="4762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/>
              <a:t>Linearly non-separable patterns</a:t>
            </a:r>
          </a:p>
        </p:txBody>
      </p:sp>
      <p:grpSp>
        <p:nvGrpSpPr>
          <p:cNvPr id="25604" name="Group 5"/>
          <p:cNvGrpSpPr>
            <a:grpSpLocks/>
          </p:cNvGrpSpPr>
          <p:nvPr/>
        </p:nvGrpSpPr>
        <p:grpSpPr bwMode="auto">
          <a:xfrm>
            <a:off x="2279650" y="2276476"/>
            <a:ext cx="3975100" cy="2449513"/>
            <a:chOff x="204" y="1661"/>
            <a:chExt cx="2504" cy="1543"/>
          </a:xfrm>
        </p:grpSpPr>
        <p:grpSp>
          <p:nvGrpSpPr>
            <p:cNvPr id="25651" name="Group 6"/>
            <p:cNvGrpSpPr>
              <a:grpSpLocks/>
            </p:cNvGrpSpPr>
            <p:nvPr/>
          </p:nvGrpSpPr>
          <p:grpSpPr bwMode="auto">
            <a:xfrm rot="-2128363">
              <a:off x="204" y="2160"/>
              <a:ext cx="1542" cy="408"/>
              <a:chOff x="975" y="2160"/>
              <a:chExt cx="1542" cy="408"/>
            </a:xfrm>
          </p:grpSpPr>
          <p:sp>
            <p:nvSpPr>
              <p:cNvPr id="25692" name="Rectangle 7"/>
              <p:cNvSpPr>
                <a:spLocks noChangeArrowheads="1"/>
              </p:cNvSpPr>
              <p:nvPr/>
            </p:nvSpPr>
            <p:spPr bwMode="auto">
              <a:xfrm>
                <a:off x="975" y="2160"/>
                <a:ext cx="1542" cy="4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93" name="Line 8"/>
              <p:cNvSpPr>
                <a:spLocks noChangeShapeType="1"/>
              </p:cNvSpPr>
              <p:nvPr/>
            </p:nvSpPr>
            <p:spPr bwMode="auto">
              <a:xfrm>
                <a:off x="975" y="2368"/>
                <a:ext cx="15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94" name="Line 9"/>
              <p:cNvSpPr>
                <a:spLocks noChangeShapeType="1"/>
              </p:cNvSpPr>
              <p:nvPr/>
            </p:nvSpPr>
            <p:spPr bwMode="auto">
              <a:xfrm>
                <a:off x="975" y="2160"/>
                <a:ext cx="15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95" name="Line 10"/>
              <p:cNvSpPr>
                <a:spLocks noChangeShapeType="1"/>
              </p:cNvSpPr>
              <p:nvPr/>
            </p:nvSpPr>
            <p:spPr bwMode="auto">
              <a:xfrm>
                <a:off x="975" y="2568"/>
                <a:ext cx="15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52" name="Group 11"/>
            <p:cNvGrpSpPr>
              <a:grpSpLocks/>
            </p:cNvGrpSpPr>
            <p:nvPr/>
          </p:nvGrpSpPr>
          <p:grpSpPr bwMode="auto">
            <a:xfrm>
              <a:off x="612" y="1842"/>
              <a:ext cx="45" cy="45"/>
              <a:chOff x="567" y="3113"/>
              <a:chExt cx="45" cy="45"/>
            </a:xfrm>
          </p:grpSpPr>
          <p:sp>
            <p:nvSpPr>
              <p:cNvPr id="25690" name="Line 12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91" name="Line 13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653" name="Oval 14"/>
            <p:cNvSpPr>
              <a:spLocks noChangeArrowheads="1"/>
            </p:cNvSpPr>
            <p:nvPr/>
          </p:nvSpPr>
          <p:spPr bwMode="auto">
            <a:xfrm>
              <a:off x="1066" y="284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54" name="Oval 15"/>
            <p:cNvSpPr>
              <a:spLocks noChangeArrowheads="1"/>
            </p:cNvSpPr>
            <p:nvPr/>
          </p:nvSpPr>
          <p:spPr bwMode="auto">
            <a:xfrm>
              <a:off x="794" y="2704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55" name="Oval 16"/>
            <p:cNvSpPr>
              <a:spLocks noChangeArrowheads="1"/>
            </p:cNvSpPr>
            <p:nvPr/>
          </p:nvSpPr>
          <p:spPr bwMode="auto">
            <a:xfrm>
              <a:off x="1202" y="2414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56" name="Oval 17"/>
            <p:cNvSpPr>
              <a:spLocks noChangeArrowheads="1"/>
            </p:cNvSpPr>
            <p:nvPr/>
          </p:nvSpPr>
          <p:spPr bwMode="auto">
            <a:xfrm>
              <a:off x="1655" y="2704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57" name="Oval 18"/>
            <p:cNvSpPr>
              <a:spLocks noChangeArrowheads="1"/>
            </p:cNvSpPr>
            <p:nvPr/>
          </p:nvSpPr>
          <p:spPr bwMode="auto">
            <a:xfrm>
              <a:off x="1338" y="3158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58" name="Oval 19"/>
            <p:cNvSpPr>
              <a:spLocks noChangeArrowheads="1"/>
            </p:cNvSpPr>
            <p:nvPr/>
          </p:nvSpPr>
          <p:spPr bwMode="auto">
            <a:xfrm>
              <a:off x="748" y="3158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59" name="Oval 20"/>
            <p:cNvSpPr>
              <a:spLocks noChangeArrowheads="1"/>
            </p:cNvSpPr>
            <p:nvPr/>
          </p:nvSpPr>
          <p:spPr bwMode="auto">
            <a:xfrm>
              <a:off x="1655" y="2432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grpSp>
          <p:nvGrpSpPr>
            <p:cNvPr id="25660" name="Group 21"/>
            <p:cNvGrpSpPr>
              <a:grpSpLocks/>
            </p:cNvGrpSpPr>
            <p:nvPr/>
          </p:nvGrpSpPr>
          <p:grpSpPr bwMode="auto">
            <a:xfrm>
              <a:off x="930" y="2115"/>
              <a:ext cx="45" cy="45"/>
              <a:chOff x="567" y="3113"/>
              <a:chExt cx="45" cy="45"/>
            </a:xfrm>
          </p:grpSpPr>
          <p:sp>
            <p:nvSpPr>
              <p:cNvPr id="25688" name="Line 22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89" name="Line 23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1" name="Group 24"/>
            <p:cNvGrpSpPr>
              <a:grpSpLocks/>
            </p:cNvGrpSpPr>
            <p:nvPr/>
          </p:nvGrpSpPr>
          <p:grpSpPr bwMode="auto">
            <a:xfrm>
              <a:off x="567" y="2369"/>
              <a:ext cx="45" cy="45"/>
              <a:chOff x="567" y="3113"/>
              <a:chExt cx="45" cy="45"/>
            </a:xfrm>
          </p:grpSpPr>
          <p:sp>
            <p:nvSpPr>
              <p:cNvPr id="25686" name="Line 25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87" name="Line 26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2" name="Group 27"/>
            <p:cNvGrpSpPr>
              <a:grpSpLocks/>
            </p:cNvGrpSpPr>
            <p:nvPr/>
          </p:nvGrpSpPr>
          <p:grpSpPr bwMode="auto">
            <a:xfrm>
              <a:off x="295" y="2160"/>
              <a:ext cx="45" cy="45"/>
              <a:chOff x="567" y="3113"/>
              <a:chExt cx="45" cy="45"/>
            </a:xfrm>
          </p:grpSpPr>
          <p:sp>
            <p:nvSpPr>
              <p:cNvPr id="25684" name="Line 28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85" name="Line 29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3" name="Group 30"/>
            <p:cNvGrpSpPr>
              <a:grpSpLocks/>
            </p:cNvGrpSpPr>
            <p:nvPr/>
          </p:nvGrpSpPr>
          <p:grpSpPr bwMode="auto">
            <a:xfrm>
              <a:off x="385" y="1888"/>
              <a:ext cx="45" cy="45"/>
              <a:chOff x="567" y="3113"/>
              <a:chExt cx="45" cy="45"/>
            </a:xfrm>
          </p:grpSpPr>
          <p:sp>
            <p:nvSpPr>
              <p:cNvPr id="25682" name="Line 31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83" name="Line 32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4" name="Group 33"/>
            <p:cNvGrpSpPr>
              <a:grpSpLocks/>
            </p:cNvGrpSpPr>
            <p:nvPr/>
          </p:nvGrpSpPr>
          <p:grpSpPr bwMode="auto">
            <a:xfrm>
              <a:off x="1020" y="1706"/>
              <a:ext cx="45" cy="45"/>
              <a:chOff x="567" y="3113"/>
              <a:chExt cx="45" cy="45"/>
            </a:xfrm>
          </p:grpSpPr>
          <p:sp>
            <p:nvSpPr>
              <p:cNvPr id="25680" name="Line 34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81" name="Line 35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5" name="Group 36"/>
            <p:cNvGrpSpPr>
              <a:grpSpLocks/>
            </p:cNvGrpSpPr>
            <p:nvPr/>
          </p:nvGrpSpPr>
          <p:grpSpPr bwMode="auto">
            <a:xfrm>
              <a:off x="385" y="1661"/>
              <a:ext cx="45" cy="45"/>
              <a:chOff x="567" y="3113"/>
              <a:chExt cx="45" cy="45"/>
            </a:xfrm>
          </p:grpSpPr>
          <p:sp>
            <p:nvSpPr>
              <p:cNvPr id="25678" name="Line 37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79" name="Line 38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6" name="Group 39"/>
            <p:cNvGrpSpPr>
              <a:grpSpLocks/>
            </p:cNvGrpSpPr>
            <p:nvPr/>
          </p:nvGrpSpPr>
          <p:grpSpPr bwMode="auto">
            <a:xfrm>
              <a:off x="567" y="2115"/>
              <a:ext cx="45" cy="45"/>
              <a:chOff x="567" y="3113"/>
              <a:chExt cx="45" cy="45"/>
            </a:xfrm>
          </p:grpSpPr>
          <p:sp>
            <p:nvSpPr>
              <p:cNvPr id="25676" name="Line 40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77" name="Line 41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7" name="Group 42"/>
            <p:cNvGrpSpPr>
              <a:grpSpLocks/>
            </p:cNvGrpSpPr>
            <p:nvPr/>
          </p:nvGrpSpPr>
          <p:grpSpPr bwMode="auto">
            <a:xfrm>
              <a:off x="748" y="2387"/>
              <a:ext cx="45" cy="45"/>
              <a:chOff x="567" y="3113"/>
              <a:chExt cx="45" cy="45"/>
            </a:xfrm>
          </p:grpSpPr>
          <p:sp>
            <p:nvSpPr>
              <p:cNvPr id="25674" name="Line 43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75" name="Line 44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68" name="Group 45"/>
            <p:cNvGrpSpPr>
              <a:grpSpLocks/>
            </p:cNvGrpSpPr>
            <p:nvPr/>
          </p:nvGrpSpPr>
          <p:grpSpPr bwMode="auto">
            <a:xfrm>
              <a:off x="568" y="1933"/>
              <a:ext cx="2140" cy="817"/>
              <a:chOff x="1112" y="1933"/>
              <a:chExt cx="2140" cy="817"/>
            </a:xfrm>
          </p:grpSpPr>
          <p:sp>
            <p:nvSpPr>
              <p:cNvPr id="25669" name="Text Box 46"/>
              <p:cNvSpPr txBox="1">
                <a:spLocks noChangeArrowheads="1"/>
              </p:cNvSpPr>
              <p:nvPr/>
            </p:nvSpPr>
            <p:spPr bwMode="auto">
              <a:xfrm>
                <a:off x="2562" y="1933"/>
                <a:ext cx="6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l" eaLnBrk="1" hangingPunct="1"/>
                <a:r>
                  <a:rPr lang="en-US" altLang="zh-CN" sz="1800">
                    <a:solidFill>
                      <a:schemeClr val="tx1"/>
                    </a:solidFill>
                    <a:latin typeface="Verdana" pitchFamily="34" charset="0"/>
                  </a:rPr>
                  <a:t>Support</a:t>
                </a:r>
              </a:p>
              <a:p>
                <a:pPr algn="l" eaLnBrk="1" hangingPunct="1"/>
                <a:r>
                  <a:rPr lang="en-US" altLang="zh-CN" sz="1800">
                    <a:solidFill>
                      <a:schemeClr val="tx1"/>
                    </a:solidFill>
                    <a:latin typeface="Verdana" pitchFamily="34" charset="0"/>
                  </a:rPr>
                  <a:t>vectors</a:t>
                </a:r>
              </a:p>
            </p:txBody>
          </p:sp>
          <p:cxnSp>
            <p:nvCxnSpPr>
              <p:cNvPr id="25670" name="AutoShape 47"/>
              <p:cNvCxnSpPr>
                <a:cxnSpLocks noChangeShapeType="1"/>
                <a:stCxn id="25669" idx="1"/>
                <a:endCxn id="25689" idx="0"/>
              </p:cNvCxnSpPr>
              <p:nvPr/>
            </p:nvCxnSpPr>
            <p:spPr bwMode="auto">
              <a:xfrm rot="10800000">
                <a:off x="1475" y="2116"/>
                <a:ext cx="1087" cy="19"/>
              </a:xfrm>
              <a:prstGeom prst="curvedConnector5">
                <a:avLst>
                  <a:gd name="adj1" fmla="val 37440"/>
                  <a:gd name="adj2" fmla="val 100000"/>
                  <a:gd name="adj3" fmla="val 68903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71" name="AutoShape 48"/>
              <p:cNvCxnSpPr>
                <a:cxnSpLocks noChangeShapeType="1"/>
                <a:stCxn id="25669" idx="1"/>
                <a:endCxn id="25687" idx="0"/>
              </p:cNvCxnSpPr>
              <p:nvPr/>
            </p:nvCxnSpPr>
            <p:spPr bwMode="auto">
              <a:xfrm rot="10800000" flipV="1">
                <a:off x="1112" y="2135"/>
                <a:ext cx="1450" cy="235"/>
              </a:xfrm>
              <a:prstGeom prst="curvedConnector3">
                <a:avLst>
                  <a:gd name="adj1" fmla="val 75514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72" name="AutoShape 49"/>
              <p:cNvCxnSpPr>
                <a:cxnSpLocks noChangeShapeType="1"/>
                <a:stCxn id="25669" idx="1"/>
                <a:endCxn id="25655" idx="1"/>
              </p:cNvCxnSpPr>
              <p:nvPr/>
            </p:nvCxnSpPr>
            <p:spPr bwMode="auto">
              <a:xfrm rot="10800000" flipV="1">
                <a:off x="1753" y="2135"/>
                <a:ext cx="809" cy="286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73" name="AutoShape 50"/>
              <p:cNvCxnSpPr>
                <a:cxnSpLocks noChangeShapeType="1"/>
                <a:stCxn id="25669" idx="1"/>
                <a:endCxn id="25654" idx="4"/>
              </p:cNvCxnSpPr>
              <p:nvPr/>
            </p:nvCxnSpPr>
            <p:spPr bwMode="auto">
              <a:xfrm rot="10800000" flipV="1">
                <a:off x="1361" y="2135"/>
                <a:ext cx="1201" cy="615"/>
              </a:xfrm>
              <a:prstGeom prst="curvedConnector4">
                <a:avLst>
                  <a:gd name="adj1" fmla="val 51287"/>
                  <a:gd name="adj2" fmla="val 8813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5605" name="Group 51"/>
          <p:cNvGrpSpPr>
            <a:grpSpLocks/>
          </p:cNvGrpSpPr>
          <p:nvPr/>
        </p:nvGrpSpPr>
        <p:grpSpPr bwMode="auto">
          <a:xfrm>
            <a:off x="6527800" y="2276476"/>
            <a:ext cx="3975100" cy="2449513"/>
            <a:chOff x="2860" y="1797"/>
            <a:chExt cx="2504" cy="1543"/>
          </a:xfrm>
        </p:grpSpPr>
        <p:grpSp>
          <p:nvGrpSpPr>
            <p:cNvPr id="25608" name="Group 52"/>
            <p:cNvGrpSpPr>
              <a:grpSpLocks/>
            </p:cNvGrpSpPr>
            <p:nvPr/>
          </p:nvGrpSpPr>
          <p:grpSpPr bwMode="auto">
            <a:xfrm rot="-2128363">
              <a:off x="2860" y="2296"/>
              <a:ext cx="1542" cy="408"/>
              <a:chOff x="975" y="2160"/>
              <a:chExt cx="1542" cy="408"/>
            </a:xfrm>
          </p:grpSpPr>
          <p:sp>
            <p:nvSpPr>
              <p:cNvPr id="25647" name="Rectangle 53"/>
              <p:cNvSpPr>
                <a:spLocks noChangeArrowheads="1"/>
              </p:cNvSpPr>
              <p:nvPr/>
            </p:nvSpPr>
            <p:spPr bwMode="auto">
              <a:xfrm>
                <a:off x="975" y="2160"/>
                <a:ext cx="1542" cy="4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8" name="Line 54"/>
              <p:cNvSpPr>
                <a:spLocks noChangeShapeType="1"/>
              </p:cNvSpPr>
              <p:nvPr/>
            </p:nvSpPr>
            <p:spPr bwMode="auto">
              <a:xfrm>
                <a:off x="975" y="2368"/>
                <a:ext cx="15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9" name="Line 55"/>
              <p:cNvSpPr>
                <a:spLocks noChangeShapeType="1"/>
              </p:cNvSpPr>
              <p:nvPr/>
            </p:nvSpPr>
            <p:spPr bwMode="auto">
              <a:xfrm>
                <a:off x="975" y="2160"/>
                <a:ext cx="15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50" name="Line 56"/>
              <p:cNvSpPr>
                <a:spLocks noChangeShapeType="1"/>
              </p:cNvSpPr>
              <p:nvPr/>
            </p:nvSpPr>
            <p:spPr bwMode="auto">
              <a:xfrm>
                <a:off x="975" y="2568"/>
                <a:ext cx="15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09" name="Group 57"/>
            <p:cNvGrpSpPr>
              <a:grpSpLocks/>
            </p:cNvGrpSpPr>
            <p:nvPr/>
          </p:nvGrpSpPr>
          <p:grpSpPr bwMode="auto">
            <a:xfrm>
              <a:off x="3268" y="1978"/>
              <a:ext cx="45" cy="45"/>
              <a:chOff x="567" y="3113"/>
              <a:chExt cx="45" cy="45"/>
            </a:xfrm>
          </p:grpSpPr>
          <p:sp>
            <p:nvSpPr>
              <p:cNvPr id="25645" name="Line 58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6" name="Line 59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610" name="Oval 60"/>
            <p:cNvSpPr>
              <a:spLocks noChangeArrowheads="1"/>
            </p:cNvSpPr>
            <p:nvPr/>
          </p:nvSpPr>
          <p:spPr bwMode="auto">
            <a:xfrm>
              <a:off x="3722" y="2976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11" name="Oval 61"/>
            <p:cNvSpPr>
              <a:spLocks noChangeArrowheads="1"/>
            </p:cNvSpPr>
            <p:nvPr/>
          </p:nvSpPr>
          <p:spPr bwMode="auto">
            <a:xfrm>
              <a:off x="3450" y="284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12" name="Oval 62"/>
            <p:cNvSpPr>
              <a:spLocks noChangeArrowheads="1"/>
            </p:cNvSpPr>
            <p:nvPr/>
          </p:nvSpPr>
          <p:spPr bwMode="auto">
            <a:xfrm>
              <a:off x="3858" y="255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13" name="Oval 63"/>
            <p:cNvSpPr>
              <a:spLocks noChangeArrowheads="1"/>
            </p:cNvSpPr>
            <p:nvPr/>
          </p:nvSpPr>
          <p:spPr bwMode="auto">
            <a:xfrm>
              <a:off x="4311" y="284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14" name="Oval 64"/>
            <p:cNvSpPr>
              <a:spLocks noChangeArrowheads="1"/>
            </p:cNvSpPr>
            <p:nvPr/>
          </p:nvSpPr>
          <p:spPr bwMode="auto">
            <a:xfrm>
              <a:off x="3994" y="3294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15" name="Oval 65"/>
            <p:cNvSpPr>
              <a:spLocks noChangeArrowheads="1"/>
            </p:cNvSpPr>
            <p:nvPr/>
          </p:nvSpPr>
          <p:spPr bwMode="auto">
            <a:xfrm>
              <a:off x="3404" y="3294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25616" name="Oval 66"/>
            <p:cNvSpPr>
              <a:spLocks noChangeArrowheads="1"/>
            </p:cNvSpPr>
            <p:nvPr/>
          </p:nvSpPr>
          <p:spPr bwMode="auto">
            <a:xfrm>
              <a:off x="4332" y="2614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  <p:grpSp>
          <p:nvGrpSpPr>
            <p:cNvPr id="25617" name="Group 67"/>
            <p:cNvGrpSpPr>
              <a:grpSpLocks/>
            </p:cNvGrpSpPr>
            <p:nvPr/>
          </p:nvGrpSpPr>
          <p:grpSpPr bwMode="auto">
            <a:xfrm>
              <a:off x="3586" y="2251"/>
              <a:ext cx="45" cy="45"/>
              <a:chOff x="567" y="3113"/>
              <a:chExt cx="45" cy="45"/>
            </a:xfrm>
          </p:grpSpPr>
          <p:sp>
            <p:nvSpPr>
              <p:cNvPr id="25643" name="Line 68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4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18" name="Group 70"/>
            <p:cNvGrpSpPr>
              <a:grpSpLocks/>
            </p:cNvGrpSpPr>
            <p:nvPr/>
          </p:nvGrpSpPr>
          <p:grpSpPr bwMode="auto">
            <a:xfrm>
              <a:off x="3223" y="2505"/>
              <a:ext cx="45" cy="45"/>
              <a:chOff x="567" y="3113"/>
              <a:chExt cx="45" cy="45"/>
            </a:xfrm>
          </p:grpSpPr>
          <p:sp>
            <p:nvSpPr>
              <p:cNvPr id="25641" name="Line 71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2" name="Line 72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19" name="Group 73"/>
            <p:cNvGrpSpPr>
              <a:grpSpLocks/>
            </p:cNvGrpSpPr>
            <p:nvPr/>
          </p:nvGrpSpPr>
          <p:grpSpPr bwMode="auto">
            <a:xfrm>
              <a:off x="2951" y="2296"/>
              <a:ext cx="45" cy="45"/>
              <a:chOff x="567" y="3113"/>
              <a:chExt cx="45" cy="45"/>
            </a:xfrm>
          </p:grpSpPr>
          <p:sp>
            <p:nvSpPr>
              <p:cNvPr id="25639" name="Line 74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0" name="Line 75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20" name="Group 76"/>
            <p:cNvGrpSpPr>
              <a:grpSpLocks/>
            </p:cNvGrpSpPr>
            <p:nvPr/>
          </p:nvGrpSpPr>
          <p:grpSpPr bwMode="auto">
            <a:xfrm>
              <a:off x="3041" y="2024"/>
              <a:ext cx="45" cy="45"/>
              <a:chOff x="567" y="3113"/>
              <a:chExt cx="45" cy="45"/>
            </a:xfrm>
          </p:grpSpPr>
          <p:sp>
            <p:nvSpPr>
              <p:cNvPr id="25637" name="Line 77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8" name="Line 78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21" name="Group 79"/>
            <p:cNvGrpSpPr>
              <a:grpSpLocks/>
            </p:cNvGrpSpPr>
            <p:nvPr/>
          </p:nvGrpSpPr>
          <p:grpSpPr bwMode="auto">
            <a:xfrm>
              <a:off x="3676" y="1842"/>
              <a:ext cx="45" cy="45"/>
              <a:chOff x="567" y="3113"/>
              <a:chExt cx="45" cy="45"/>
            </a:xfrm>
          </p:grpSpPr>
          <p:sp>
            <p:nvSpPr>
              <p:cNvPr id="25635" name="Line 80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6" name="Line 81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22" name="Group 82"/>
            <p:cNvGrpSpPr>
              <a:grpSpLocks/>
            </p:cNvGrpSpPr>
            <p:nvPr/>
          </p:nvGrpSpPr>
          <p:grpSpPr bwMode="auto">
            <a:xfrm>
              <a:off x="3041" y="1797"/>
              <a:ext cx="45" cy="45"/>
              <a:chOff x="567" y="3113"/>
              <a:chExt cx="45" cy="45"/>
            </a:xfrm>
          </p:grpSpPr>
          <p:sp>
            <p:nvSpPr>
              <p:cNvPr id="25633" name="Line 83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4" name="Line 84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23" name="Group 85"/>
            <p:cNvGrpSpPr>
              <a:grpSpLocks/>
            </p:cNvGrpSpPr>
            <p:nvPr/>
          </p:nvGrpSpPr>
          <p:grpSpPr bwMode="auto">
            <a:xfrm>
              <a:off x="3223" y="2251"/>
              <a:ext cx="45" cy="45"/>
              <a:chOff x="567" y="3113"/>
              <a:chExt cx="45" cy="45"/>
            </a:xfrm>
          </p:grpSpPr>
          <p:sp>
            <p:nvSpPr>
              <p:cNvPr id="25631" name="Line 86"/>
              <p:cNvSpPr>
                <a:spLocks noChangeShapeType="1"/>
              </p:cNvSpPr>
              <p:nvPr/>
            </p:nvSpPr>
            <p:spPr bwMode="auto">
              <a:xfrm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2" name="Line 87"/>
              <p:cNvSpPr>
                <a:spLocks noChangeShapeType="1"/>
              </p:cNvSpPr>
              <p:nvPr/>
            </p:nvSpPr>
            <p:spPr bwMode="auto">
              <a:xfrm rot="16200000" flipH="1">
                <a:off x="567" y="3113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624" name="Group 88"/>
            <p:cNvGrpSpPr>
              <a:grpSpLocks/>
            </p:cNvGrpSpPr>
            <p:nvPr/>
          </p:nvGrpSpPr>
          <p:grpSpPr bwMode="auto">
            <a:xfrm>
              <a:off x="3224" y="2069"/>
              <a:ext cx="2140" cy="817"/>
              <a:chOff x="1112" y="1933"/>
              <a:chExt cx="2140" cy="817"/>
            </a:xfrm>
          </p:grpSpPr>
          <p:sp>
            <p:nvSpPr>
              <p:cNvPr id="25626" name="Text Box 89"/>
              <p:cNvSpPr txBox="1">
                <a:spLocks noChangeArrowheads="1"/>
              </p:cNvSpPr>
              <p:nvPr/>
            </p:nvSpPr>
            <p:spPr bwMode="auto">
              <a:xfrm>
                <a:off x="2562" y="1933"/>
                <a:ext cx="6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l" eaLnBrk="1" hangingPunct="1"/>
                <a:r>
                  <a:rPr lang="en-US" altLang="zh-CN" sz="1800">
                    <a:solidFill>
                      <a:schemeClr val="tx1"/>
                    </a:solidFill>
                    <a:latin typeface="Verdana" pitchFamily="34" charset="0"/>
                  </a:rPr>
                  <a:t>Support</a:t>
                </a:r>
              </a:p>
              <a:p>
                <a:pPr algn="l" eaLnBrk="1" hangingPunct="1"/>
                <a:r>
                  <a:rPr lang="en-US" altLang="zh-CN" sz="1800">
                    <a:solidFill>
                      <a:schemeClr val="tx1"/>
                    </a:solidFill>
                    <a:latin typeface="Verdana" pitchFamily="34" charset="0"/>
                  </a:rPr>
                  <a:t>vectors</a:t>
                </a:r>
              </a:p>
            </p:txBody>
          </p:sp>
          <p:cxnSp>
            <p:nvCxnSpPr>
              <p:cNvPr id="25627" name="AutoShape 90"/>
              <p:cNvCxnSpPr>
                <a:cxnSpLocks noChangeShapeType="1"/>
                <a:stCxn id="25626" idx="1"/>
                <a:endCxn id="25644" idx="0"/>
              </p:cNvCxnSpPr>
              <p:nvPr/>
            </p:nvCxnSpPr>
            <p:spPr bwMode="auto">
              <a:xfrm rot="10800000">
                <a:off x="1475" y="2116"/>
                <a:ext cx="1087" cy="19"/>
              </a:xfrm>
              <a:prstGeom prst="curvedConnector5">
                <a:avLst>
                  <a:gd name="adj1" fmla="val 37440"/>
                  <a:gd name="adj2" fmla="val 100000"/>
                  <a:gd name="adj3" fmla="val 68903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8" name="AutoShape 91"/>
              <p:cNvCxnSpPr>
                <a:cxnSpLocks noChangeShapeType="1"/>
                <a:stCxn id="25626" idx="1"/>
                <a:endCxn id="25642" idx="0"/>
              </p:cNvCxnSpPr>
              <p:nvPr/>
            </p:nvCxnSpPr>
            <p:spPr bwMode="auto">
              <a:xfrm rot="10800000" flipV="1">
                <a:off x="1112" y="2135"/>
                <a:ext cx="1450" cy="235"/>
              </a:xfrm>
              <a:prstGeom prst="curvedConnector3">
                <a:avLst>
                  <a:gd name="adj1" fmla="val 75514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9" name="AutoShape 92"/>
              <p:cNvCxnSpPr>
                <a:cxnSpLocks noChangeShapeType="1"/>
                <a:stCxn id="25626" idx="1"/>
                <a:endCxn id="25612" idx="1"/>
              </p:cNvCxnSpPr>
              <p:nvPr/>
            </p:nvCxnSpPr>
            <p:spPr bwMode="auto">
              <a:xfrm rot="10800000" flipV="1">
                <a:off x="1753" y="2135"/>
                <a:ext cx="809" cy="286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30" name="AutoShape 93"/>
              <p:cNvCxnSpPr>
                <a:cxnSpLocks noChangeShapeType="1"/>
                <a:stCxn id="25626" idx="1"/>
                <a:endCxn id="25611" idx="4"/>
              </p:cNvCxnSpPr>
              <p:nvPr/>
            </p:nvCxnSpPr>
            <p:spPr bwMode="auto">
              <a:xfrm rot="10800000" flipV="1">
                <a:off x="1361" y="2135"/>
                <a:ext cx="1201" cy="615"/>
              </a:xfrm>
              <a:prstGeom prst="curvedConnector4">
                <a:avLst>
                  <a:gd name="adj1" fmla="val 51287"/>
                  <a:gd name="adj2" fmla="val 8813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625" name="Oval 94"/>
            <p:cNvSpPr>
              <a:spLocks noChangeArrowheads="1"/>
            </p:cNvSpPr>
            <p:nvPr/>
          </p:nvSpPr>
          <p:spPr bwMode="auto">
            <a:xfrm>
              <a:off x="3379" y="2568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Verdana" pitchFamily="34" charset="0"/>
              </a:endParaRPr>
            </a:p>
          </p:txBody>
        </p:sp>
      </p:grpSp>
      <p:graphicFrame>
        <p:nvGraphicFramePr>
          <p:cNvPr id="194" name="Object 95"/>
          <p:cNvGraphicFramePr>
            <a:graphicFrameLocks noChangeAspect="1"/>
          </p:cNvGraphicFramePr>
          <p:nvPr/>
        </p:nvGraphicFramePr>
        <p:xfrm>
          <a:off x="3143250" y="5157789"/>
          <a:ext cx="724693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3" imgW="3683000" imgH="482600" progId="Equation.DSMT4">
                  <p:embed/>
                </p:oleObj>
              </mc:Choice>
              <mc:Fallback>
                <p:oleObj name="Equation" r:id="rId3" imgW="3683000" imgH="482600" progId="Equation.DSMT4">
                  <p:embed/>
                  <p:pic>
                    <p:nvPicPr>
                      <p:cNvPr id="194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5157789"/>
                        <a:ext cx="724693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" name="Text Box 96"/>
          <p:cNvSpPr txBox="1">
            <a:spLocks noChangeArrowheads="1"/>
          </p:cNvSpPr>
          <p:nvPr/>
        </p:nvSpPr>
        <p:spPr bwMode="auto">
          <a:xfrm>
            <a:off x="1774825" y="5229226"/>
            <a:ext cx="14189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slack </a:t>
            </a:r>
          </a:p>
          <a:p>
            <a:pPr eaLnBrk="1" hangingPunct="1"/>
            <a:r>
              <a:rPr lang="en-US" altLang="zh-CN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0259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Optimization Problem</a:t>
            </a:r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F3D65BC-F2B4-450E-B7F3-BC4439B6720E}" type="slidenum">
              <a:rPr lang="en-US" altLang="zh-CN" sz="1400"/>
              <a:pPr eaLnBrk="1" hangingPunct="1"/>
              <a:t>41</a:t>
            </a:fld>
            <a:endParaRPr lang="en-US" altLang="zh-CN" sz="1400"/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3719513" y="1773239"/>
          <a:ext cx="4284662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8" name="Equation" r:id="rId3" imgW="1866900" imgH="431800" progId="Equation.DSMT4">
                  <p:embed/>
                </p:oleObj>
              </mc:Choice>
              <mc:Fallback>
                <p:oleObj name="Equation" r:id="rId3" imgW="1866900" imgH="431800" progId="Equation.DSMT4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3" y="1773239"/>
                        <a:ext cx="4284662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3784600" y="3179764"/>
          <a:ext cx="49466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Equation" r:id="rId5" imgW="2222500" imgH="241300" progId="Equation.DSMT4">
                  <p:embed/>
                </p:oleObj>
              </mc:Choice>
              <mc:Fallback>
                <p:oleObj name="Equation" r:id="rId5" imgW="2222500" imgH="241300" progId="Equation.DSMT4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3179764"/>
                        <a:ext cx="49466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711451" y="2708275"/>
            <a:ext cx="148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subject to</a:t>
            </a:r>
          </a:p>
        </p:txBody>
      </p:sp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2855913" y="4032251"/>
          <a:ext cx="8572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0" name="Equation" r:id="rId7" imgW="342751" imgH="431613" progId="Equation.DSMT4">
                  <p:embed/>
                </p:oleObj>
              </mc:Choice>
              <mc:Fallback>
                <p:oleObj name="Equation" r:id="rId7" imgW="342751" imgH="431613" progId="Equation.DSMT4">
                  <p:embed/>
                  <p:pic>
                    <p:nvPicPr>
                      <p:cNvPr id="266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4032251"/>
                        <a:ext cx="85725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576638" y="4321175"/>
            <a:ext cx="542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: upper bound of misclassification error</a:t>
            </a:r>
          </a:p>
        </p:txBody>
      </p:sp>
      <p:graphicFrame>
        <p:nvGraphicFramePr>
          <p:cNvPr id="26633" name="Object 10"/>
          <p:cNvGraphicFramePr>
            <a:graphicFrameLocks noChangeAspect="1"/>
          </p:cNvGraphicFramePr>
          <p:nvPr/>
        </p:nvGraphicFramePr>
        <p:xfrm>
          <a:off x="3216275" y="5184776"/>
          <a:ext cx="4318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1" name="Equation" r:id="rId9" imgW="152202" imgH="177569" progId="Equation.DSMT4">
                  <p:embed/>
                </p:oleObj>
              </mc:Choice>
              <mc:Fallback>
                <p:oleObj name="Equation" r:id="rId9" imgW="152202" imgH="177569" progId="Equation.DSMT4">
                  <p:embed/>
                  <p:pic>
                    <p:nvPicPr>
                      <p:cNvPr id="2663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5184776"/>
                        <a:ext cx="4318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556000" y="5203825"/>
            <a:ext cx="6318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: tradeoff between complexity of the machine 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3700463" y="5635625"/>
            <a:ext cx="549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and the number of nonseparable points</a:t>
            </a:r>
          </a:p>
        </p:txBody>
      </p:sp>
      <p:graphicFrame>
        <p:nvGraphicFramePr>
          <p:cNvPr id="26636" name="Object 13"/>
          <p:cNvGraphicFramePr>
            <a:graphicFrameLocks noChangeAspect="1"/>
          </p:cNvGraphicFramePr>
          <p:nvPr/>
        </p:nvGraphicFramePr>
        <p:xfrm>
          <a:off x="4583114" y="3789364"/>
          <a:ext cx="172878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2" name="Equation" r:id="rId11" imgW="965200" imgH="228600" progId="Equation.DSMT4">
                  <p:embed/>
                </p:oleObj>
              </mc:Choice>
              <mc:Fallback>
                <p:oleObj name="Equation" r:id="rId11" imgW="965200" imgH="228600" progId="Equation.DSMT4">
                  <p:embed/>
                  <p:pic>
                    <p:nvPicPr>
                      <p:cNvPr id="2663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4" y="3789364"/>
                        <a:ext cx="172878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8CFBF4E-D1FC-2F41-A59E-16742BE76E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1999" y="3165474"/>
            <a:ext cx="3125393" cy="5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2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Dual Problem</a:t>
            </a:r>
          </a:p>
        </p:txBody>
      </p:sp>
      <p:graphicFrame>
        <p:nvGraphicFramePr>
          <p:cNvPr id="2765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8363" y="2205038"/>
          <a:ext cx="8064500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Equation" r:id="rId3" imgW="4902200" imgH="2057400" progId="Equation.DSMT4">
                  <p:embed/>
                </p:oleObj>
              </mc:Choice>
              <mc:Fallback>
                <p:oleObj name="Equation" r:id="rId3" imgW="4902200" imgH="2057400" progId="Equation.DSMT4">
                  <p:embed/>
                  <p:pic>
                    <p:nvPicPr>
                      <p:cNvPr id="27651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2205038"/>
                        <a:ext cx="8064500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596ED4D-3B0B-477B-A76B-A028474C5700}" type="slidenum">
              <a:rPr lang="en-US" altLang="zh-CN" sz="1400"/>
              <a:pPr eaLnBrk="1" hangingPunct="1"/>
              <a:t>42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06173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Summary</a:t>
            </a:r>
          </a:p>
        </p:txBody>
      </p:sp>
      <p:sp>
        <p:nvSpPr>
          <p:cNvPr id="286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CE0FCC3-0228-4152-8CC4-9655BDC45F25}" type="slidenum">
              <a:rPr lang="en-US" altLang="zh-CN" sz="1400"/>
              <a:pPr eaLnBrk="1" hangingPunct="1"/>
              <a:t>43</a:t>
            </a:fld>
            <a:endParaRPr lang="en-US" altLang="zh-CN" sz="1400"/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1919289" y="2179638"/>
            <a:ext cx="2357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linear separable</a:t>
            </a:r>
          </a:p>
        </p:txBody>
      </p:sp>
      <p:sp>
        <p:nvSpPr>
          <p:cNvPr id="150533" name="AutoShape 5"/>
          <p:cNvSpPr>
            <a:spLocks noChangeArrowheads="1"/>
          </p:cNvSpPr>
          <p:nvPr/>
        </p:nvSpPr>
        <p:spPr bwMode="auto">
          <a:xfrm>
            <a:off x="4295776" y="2349500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8256589" y="2251075"/>
            <a:ext cx="1881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large margin</a:t>
            </a:r>
          </a:p>
        </p:txBody>
      </p:sp>
      <p:sp>
        <p:nvSpPr>
          <p:cNvPr id="150535" name="Text Box 7"/>
          <p:cNvSpPr txBox="1">
            <a:spLocks noChangeArrowheads="1"/>
          </p:cNvSpPr>
          <p:nvPr/>
        </p:nvSpPr>
        <p:spPr bwMode="auto">
          <a:xfrm>
            <a:off x="7175500" y="3357563"/>
            <a:ext cx="3386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quadratic programming</a:t>
            </a:r>
          </a:p>
        </p:txBody>
      </p:sp>
      <p:sp>
        <p:nvSpPr>
          <p:cNvPr id="150536" name="AutoShape 8"/>
          <p:cNvSpPr>
            <a:spLocks noChangeArrowheads="1"/>
          </p:cNvSpPr>
          <p:nvPr/>
        </p:nvSpPr>
        <p:spPr bwMode="auto">
          <a:xfrm>
            <a:off x="7678739" y="2420938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40" name="Text Box 12"/>
          <p:cNvSpPr txBox="1">
            <a:spLocks noChangeArrowheads="1"/>
          </p:cNvSpPr>
          <p:nvPr/>
        </p:nvSpPr>
        <p:spPr bwMode="auto">
          <a:xfrm>
            <a:off x="4722813" y="3357563"/>
            <a:ext cx="194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dual problem</a:t>
            </a:r>
          </a:p>
        </p:txBody>
      </p:sp>
      <p:sp>
        <p:nvSpPr>
          <p:cNvPr id="150541" name="Text Box 13"/>
          <p:cNvSpPr txBox="1">
            <a:spLocks noChangeArrowheads="1"/>
          </p:cNvSpPr>
          <p:nvPr/>
        </p:nvSpPr>
        <p:spPr bwMode="auto">
          <a:xfrm>
            <a:off x="1919289" y="4484688"/>
            <a:ext cx="286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linear nonseparable</a:t>
            </a:r>
          </a:p>
        </p:txBody>
      </p:sp>
      <p:sp>
        <p:nvSpPr>
          <p:cNvPr id="150542" name="AutoShape 14"/>
          <p:cNvSpPr>
            <a:spLocks noChangeArrowheads="1"/>
          </p:cNvSpPr>
          <p:nvPr/>
        </p:nvSpPr>
        <p:spPr bwMode="auto">
          <a:xfrm>
            <a:off x="4943476" y="4652963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43" name="Text Box 15"/>
          <p:cNvSpPr txBox="1">
            <a:spLocks noChangeArrowheads="1"/>
          </p:cNvSpPr>
          <p:nvPr/>
        </p:nvSpPr>
        <p:spPr bwMode="auto">
          <a:xfrm>
            <a:off x="5519739" y="4508500"/>
            <a:ext cx="2185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slack variables</a:t>
            </a:r>
          </a:p>
        </p:txBody>
      </p:sp>
      <p:sp>
        <p:nvSpPr>
          <p:cNvPr id="150544" name="Text Box 16"/>
          <p:cNvSpPr txBox="1">
            <a:spLocks noChangeArrowheads="1"/>
          </p:cNvSpPr>
          <p:nvPr/>
        </p:nvSpPr>
        <p:spPr bwMode="auto">
          <a:xfrm>
            <a:off x="8472489" y="4484688"/>
            <a:ext cx="169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soft margin</a:t>
            </a:r>
          </a:p>
        </p:txBody>
      </p:sp>
      <p:sp>
        <p:nvSpPr>
          <p:cNvPr id="150545" name="AutoShape 17"/>
          <p:cNvSpPr>
            <a:spLocks noChangeArrowheads="1"/>
          </p:cNvSpPr>
          <p:nvPr/>
        </p:nvSpPr>
        <p:spPr bwMode="auto">
          <a:xfrm>
            <a:off x="7751764" y="4652963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46" name="Text Box 18"/>
          <p:cNvSpPr txBox="1">
            <a:spLocks noChangeArrowheads="1"/>
          </p:cNvSpPr>
          <p:nvPr/>
        </p:nvSpPr>
        <p:spPr bwMode="auto">
          <a:xfrm>
            <a:off x="4872039" y="2251075"/>
            <a:ext cx="280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/>
              <a:t>optimal hyperplane</a:t>
            </a:r>
          </a:p>
        </p:txBody>
      </p:sp>
      <p:sp>
        <p:nvSpPr>
          <p:cNvPr id="150547" name="AutoShape 19"/>
          <p:cNvSpPr>
            <a:spLocks noChangeArrowheads="1"/>
          </p:cNvSpPr>
          <p:nvPr/>
        </p:nvSpPr>
        <p:spPr bwMode="auto">
          <a:xfrm>
            <a:off x="8759825" y="3933825"/>
            <a:ext cx="215900" cy="43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48" name="AutoShape 20"/>
          <p:cNvSpPr>
            <a:spLocks noChangeArrowheads="1"/>
          </p:cNvSpPr>
          <p:nvPr/>
        </p:nvSpPr>
        <p:spPr bwMode="auto">
          <a:xfrm>
            <a:off x="8761413" y="2781300"/>
            <a:ext cx="214312" cy="431800"/>
          </a:xfrm>
          <a:prstGeom prst="downArrow">
            <a:avLst>
              <a:gd name="adj1" fmla="val 50000"/>
              <a:gd name="adj2" fmla="val 50370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49" name="AutoShape 21"/>
          <p:cNvSpPr>
            <a:spLocks noChangeArrowheads="1"/>
          </p:cNvSpPr>
          <p:nvPr/>
        </p:nvSpPr>
        <p:spPr bwMode="auto">
          <a:xfrm>
            <a:off x="6672264" y="3500439"/>
            <a:ext cx="503237" cy="288925"/>
          </a:xfrm>
          <a:prstGeom prst="leftArrow">
            <a:avLst>
              <a:gd name="adj1" fmla="val 50000"/>
              <a:gd name="adj2" fmla="val 43544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51" name="AutoShape 23"/>
          <p:cNvSpPr>
            <a:spLocks noChangeArrowheads="1"/>
          </p:cNvSpPr>
          <p:nvPr/>
        </p:nvSpPr>
        <p:spPr bwMode="auto">
          <a:xfrm>
            <a:off x="4224339" y="3500439"/>
            <a:ext cx="503237" cy="288925"/>
          </a:xfrm>
          <a:prstGeom prst="leftArrow">
            <a:avLst>
              <a:gd name="adj1" fmla="val 50000"/>
              <a:gd name="adj2" fmla="val 43544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52" name="Text Box 24"/>
          <p:cNvSpPr txBox="1">
            <a:spLocks noChangeArrowheads="1"/>
          </p:cNvSpPr>
          <p:nvPr/>
        </p:nvSpPr>
        <p:spPr bwMode="auto">
          <a:xfrm>
            <a:off x="1811339" y="3357563"/>
            <a:ext cx="226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support vectors</a:t>
            </a:r>
          </a:p>
        </p:txBody>
      </p:sp>
      <p:sp>
        <p:nvSpPr>
          <p:cNvPr id="150553" name="Text Box 25"/>
          <p:cNvSpPr txBox="1">
            <a:spLocks noChangeArrowheads="1"/>
          </p:cNvSpPr>
          <p:nvPr/>
        </p:nvSpPr>
        <p:spPr bwMode="auto">
          <a:xfrm>
            <a:off x="1990725" y="5392738"/>
            <a:ext cx="144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nonlinear</a:t>
            </a:r>
          </a:p>
        </p:txBody>
      </p:sp>
      <p:sp>
        <p:nvSpPr>
          <p:cNvPr id="150554" name="AutoShape 26"/>
          <p:cNvSpPr>
            <a:spLocks noChangeArrowheads="1"/>
          </p:cNvSpPr>
          <p:nvPr/>
        </p:nvSpPr>
        <p:spPr bwMode="auto">
          <a:xfrm>
            <a:off x="3719514" y="5516563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555" name="Text Box 27"/>
          <p:cNvSpPr txBox="1">
            <a:spLocks noChangeArrowheads="1"/>
          </p:cNvSpPr>
          <p:nvPr/>
        </p:nvSpPr>
        <p:spPr bwMode="auto">
          <a:xfrm>
            <a:off x="4318001" y="5370514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394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0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0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0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0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0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5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0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0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50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5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2" grpId="0"/>
      <p:bldP spid="150533" grpId="0" animBg="1"/>
      <p:bldP spid="150534" grpId="0"/>
      <p:bldP spid="150535" grpId="0"/>
      <p:bldP spid="150536" grpId="0" animBg="1"/>
      <p:bldP spid="150540" grpId="0"/>
      <p:bldP spid="150541" grpId="0"/>
      <p:bldP spid="150542" grpId="0" animBg="1"/>
      <p:bldP spid="150543" grpId="0"/>
      <p:bldP spid="150544" grpId="0"/>
      <p:bldP spid="150545" grpId="0" animBg="1"/>
      <p:bldP spid="150546" grpId="0"/>
      <p:bldP spid="150547" grpId="0" animBg="1"/>
      <p:bldP spid="150548" grpId="0" animBg="1"/>
      <p:bldP spid="150549" grpId="0" animBg="1"/>
      <p:bldP spid="150551" grpId="0" animBg="1"/>
      <p:bldP spid="150552" grpId="0"/>
      <p:bldP spid="150553" grpId="0"/>
      <p:bldP spid="150554" grpId="0" animBg="1"/>
      <p:bldP spid="1505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C276751-E3E0-492C-BF76-E6BDC5038AE2}" type="slidenum">
              <a:rPr lang="en-US" altLang="zh-CN" sz="1400"/>
              <a:pPr eaLnBrk="1" hangingPunct="1"/>
              <a:t>44</a:t>
            </a:fld>
            <a:endParaRPr lang="en-US" altLang="zh-CN" sz="1400"/>
          </a:p>
        </p:txBody>
      </p:sp>
      <p:sp>
        <p:nvSpPr>
          <p:cNvPr id="172034" name="Rectangle 2"/>
          <p:cNvSpPr>
            <a:spLocks noChangeArrowheads="1"/>
          </p:cNvSpPr>
          <p:nvPr/>
        </p:nvSpPr>
        <p:spPr bwMode="auto">
          <a:xfrm>
            <a:off x="2063751" y="188914"/>
            <a:ext cx="777716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zh-CN" sz="4400">
                <a:solidFill>
                  <a:schemeClr val="tx2"/>
                </a:solidFill>
              </a:rPr>
              <a:t>The Non-separable Case</a:t>
            </a:r>
          </a:p>
        </p:txBody>
      </p:sp>
      <p:pic>
        <p:nvPicPr>
          <p:cNvPr id="29700" name="Picture 3" descr="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628775"/>
            <a:ext cx="4570412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AutoShape 4"/>
          <p:cNvSpPr>
            <a:spLocks/>
          </p:cNvSpPr>
          <p:nvPr/>
        </p:nvSpPr>
        <p:spPr bwMode="auto">
          <a:xfrm>
            <a:off x="6586539" y="1989139"/>
            <a:ext cx="1525587" cy="287337"/>
          </a:xfrm>
          <a:prstGeom prst="borderCallout1">
            <a:avLst>
              <a:gd name="adj1" fmla="val 39778"/>
              <a:gd name="adj2" fmla="val -4995"/>
              <a:gd name="adj3" fmla="val 695579"/>
              <a:gd name="adj4" fmla="val -371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>
                <a:latin typeface="Times New Roman" pitchFamily="18" charset="0"/>
              </a:rPr>
              <a:t>Nonlinear Method</a:t>
            </a:r>
          </a:p>
        </p:txBody>
      </p:sp>
      <p:sp>
        <p:nvSpPr>
          <p:cNvPr id="29702" name="AutoShape 5"/>
          <p:cNvSpPr>
            <a:spLocks/>
          </p:cNvSpPr>
          <p:nvPr/>
        </p:nvSpPr>
        <p:spPr bwMode="auto">
          <a:xfrm>
            <a:off x="4281488" y="1701801"/>
            <a:ext cx="1795462" cy="238125"/>
          </a:xfrm>
          <a:prstGeom prst="borderCallout1">
            <a:avLst>
              <a:gd name="adj1" fmla="val 44444"/>
              <a:gd name="adj2" fmla="val -4245"/>
              <a:gd name="adj3" fmla="val 1035801"/>
              <a:gd name="adj4" fmla="val -12023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>
                <a:latin typeface="Times New Roman" pitchFamily="18" charset="0"/>
              </a:rPr>
              <a:t>Using Slack variables</a:t>
            </a:r>
          </a:p>
        </p:txBody>
      </p:sp>
      <p:graphicFrame>
        <p:nvGraphicFramePr>
          <p:cNvPr id="29703" name="Object 6"/>
          <p:cNvGraphicFramePr>
            <a:graphicFrameLocks noChangeAspect="1"/>
          </p:cNvGraphicFramePr>
          <p:nvPr/>
        </p:nvGraphicFramePr>
        <p:xfrm>
          <a:off x="7535864" y="4437064"/>
          <a:ext cx="179387" cy="17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6" name="Equation" r:id="rId4" imgW="114102" imgH="114102" progId="Equation.3">
                  <p:embed/>
                </p:oleObj>
              </mc:Choice>
              <mc:Fallback>
                <p:oleObj name="Equation" r:id="rId4" imgW="114102" imgH="114102" progId="Equation.3">
                  <p:embed/>
                  <p:pic>
                    <p:nvPicPr>
                      <p:cNvPr id="2970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4437064"/>
                        <a:ext cx="179387" cy="17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7"/>
          <p:cNvGraphicFramePr>
            <a:graphicFrameLocks noChangeAspect="1"/>
          </p:cNvGraphicFramePr>
          <p:nvPr/>
        </p:nvGraphicFramePr>
        <p:xfrm>
          <a:off x="4151314" y="4221164"/>
          <a:ext cx="179387" cy="17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Equation" r:id="rId6" imgW="114102" imgH="114102" progId="Equation.3">
                  <p:embed/>
                </p:oleObj>
              </mc:Choice>
              <mc:Fallback>
                <p:oleObj name="Equation" r:id="rId6" imgW="114102" imgH="114102" progId="Equation.3">
                  <p:embed/>
                  <p:pic>
                    <p:nvPicPr>
                      <p:cNvPr id="2970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4221164"/>
                        <a:ext cx="179387" cy="17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8"/>
          <p:cNvGraphicFramePr>
            <a:graphicFrameLocks noChangeAspect="1"/>
          </p:cNvGraphicFramePr>
          <p:nvPr/>
        </p:nvGraphicFramePr>
        <p:xfrm>
          <a:off x="6045200" y="42418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8" name="Equation" r:id="rId8" imgW="101512" imgH="101512" progId="Equation.3">
                  <p:embed/>
                </p:oleObj>
              </mc:Choice>
              <mc:Fallback>
                <p:oleObj name="Equation" r:id="rId8" imgW="101512" imgH="101512" progId="Equation.3">
                  <p:embed/>
                  <p:pic>
                    <p:nvPicPr>
                      <p:cNvPr id="2970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4241800"/>
                        <a:ext cx="215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9"/>
          <p:cNvGraphicFramePr>
            <a:graphicFrameLocks noChangeAspect="1"/>
          </p:cNvGraphicFramePr>
          <p:nvPr/>
        </p:nvGraphicFramePr>
        <p:xfrm>
          <a:off x="7751764" y="4076700"/>
          <a:ext cx="179387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Equation" r:id="rId10" imgW="114102" imgH="114102" progId="Equation.3">
                  <p:embed/>
                </p:oleObj>
              </mc:Choice>
              <mc:Fallback>
                <p:oleObj name="Equation" r:id="rId10" imgW="114102" imgH="114102" progId="Equation.3">
                  <p:embed/>
                  <p:pic>
                    <p:nvPicPr>
                      <p:cNvPr id="2970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1764" y="4076700"/>
                        <a:ext cx="179387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0"/>
          <p:cNvGraphicFramePr>
            <a:graphicFrameLocks noChangeAspect="1"/>
          </p:cNvGraphicFramePr>
          <p:nvPr/>
        </p:nvGraphicFramePr>
        <p:xfrm>
          <a:off x="8112125" y="4940300"/>
          <a:ext cx="179388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12" imgW="114102" imgH="114102" progId="Equation.3">
                  <p:embed/>
                </p:oleObj>
              </mc:Choice>
              <mc:Fallback>
                <p:oleObj name="Equation" r:id="rId12" imgW="114102" imgH="114102" progId="Equation.3">
                  <p:embed/>
                  <p:pic>
                    <p:nvPicPr>
                      <p:cNvPr id="2970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25" y="4940300"/>
                        <a:ext cx="179388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Line 11"/>
          <p:cNvSpPr>
            <a:spLocks noChangeShapeType="1"/>
          </p:cNvSpPr>
          <p:nvPr/>
        </p:nvSpPr>
        <p:spPr bwMode="auto">
          <a:xfrm>
            <a:off x="4079876" y="4148139"/>
            <a:ext cx="4321175" cy="7207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5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From Linear to Nonlinear</a:t>
            </a:r>
          </a:p>
        </p:txBody>
      </p:sp>
      <p:pic>
        <p:nvPicPr>
          <p:cNvPr id="3072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6475" y="5340350"/>
            <a:ext cx="6553200" cy="1219200"/>
          </a:xfrm>
          <a:noFill/>
        </p:spPr>
      </p:pic>
      <p:sp>
        <p:nvSpPr>
          <p:cNvPr id="30724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192386C-3009-48E1-A8C3-23FC786F9E51}" type="slidenum">
              <a:rPr lang="en-US" altLang="zh-CN" sz="1400"/>
              <a:pPr eaLnBrk="1" hangingPunct="1"/>
              <a:t>45</a:t>
            </a:fld>
            <a:endParaRPr lang="en-US" altLang="zh-CN" sz="1400"/>
          </a:p>
        </p:txBody>
      </p:sp>
      <p:sp>
        <p:nvSpPr>
          <p:cNvPr id="30725" name="Rectangle 3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2101850" y="1763713"/>
            <a:ext cx="7270750" cy="4616450"/>
          </a:xfrm>
        </p:spPr>
        <p:txBody>
          <a:bodyPr/>
          <a:lstStyle/>
          <a:p>
            <a:pPr eaLnBrk="1" hangingPunct="1"/>
            <a:r>
              <a:rPr lang="en-US" altLang="zh-CN" sz="2000"/>
              <a:t>Increase Dimension and Use Linear Method in High Dimensional Space——Generalized Linearity</a:t>
            </a:r>
          </a:p>
          <a:p>
            <a:pPr eaLnBrk="1" hangingPunct="1"/>
            <a:r>
              <a:rPr lang="en-US" altLang="zh-CN" sz="2000"/>
              <a:t>An Example</a:t>
            </a:r>
          </a:p>
          <a:p>
            <a:pPr eaLnBrk="1" hangingPunct="1"/>
            <a:endParaRPr lang="en-US" altLang="zh-CN" sz="2000"/>
          </a:p>
        </p:txBody>
      </p:sp>
      <p:grpSp>
        <p:nvGrpSpPr>
          <p:cNvPr id="30726" name="Group 4"/>
          <p:cNvGrpSpPr>
            <a:grpSpLocks noChangeAspect="1"/>
          </p:cNvGrpSpPr>
          <p:nvPr/>
        </p:nvGrpSpPr>
        <p:grpSpPr bwMode="auto">
          <a:xfrm>
            <a:off x="3268664" y="2924175"/>
            <a:ext cx="5348287" cy="2522538"/>
            <a:chOff x="480" y="1584"/>
            <a:chExt cx="4680" cy="2208"/>
          </a:xfrm>
        </p:grpSpPr>
        <p:pic>
          <p:nvPicPr>
            <p:cNvPr id="3072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584"/>
              <a:ext cx="1999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" y="1632"/>
              <a:ext cx="2135" cy="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AutoShape 7"/>
            <p:cNvSpPr>
              <a:spLocks noChangeAspect="1" noChangeArrowheads="1"/>
            </p:cNvSpPr>
            <p:nvPr/>
          </p:nvSpPr>
          <p:spPr bwMode="auto">
            <a:xfrm>
              <a:off x="2448" y="2592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27" name="Text Box 8"/>
          <p:cNvSpPr txBox="1">
            <a:spLocks noChangeArrowheads="1"/>
          </p:cNvSpPr>
          <p:nvPr/>
        </p:nvSpPr>
        <p:spPr bwMode="auto">
          <a:xfrm>
            <a:off x="2090738" y="5949950"/>
            <a:ext cx="828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zh-CN" altLang="zh-CN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15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2135188" y="1844675"/>
            <a:ext cx="741521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600"/>
              <a:t>Why ? —Input Space is not proper Feature Space</a:t>
            </a:r>
          </a:p>
        </p:txBody>
      </p:sp>
      <p:sp>
        <p:nvSpPr>
          <p:cNvPr id="3174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420938" y="260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/>
              <a:t>From Linear to Nonlinear (Cont.)</a:t>
            </a:r>
            <a:endParaRPr lang="zh-CN" altLang="en-US" sz="4000"/>
          </a:p>
        </p:txBody>
      </p:sp>
      <p:sp>
        <p:nvSpPr>
          <p:cNvPr id="31748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3B19E94-AD2A-43AB-9200-1EAC04602FF8}" type="slidenum">
              <a:rPr lang="en-US" altLang="zh-CN" sz="1400"/>
              <a:pPr eaLnBrk="1" hangingPunct="1"/>
              <a:t>46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84325164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2295526" y="1981200"/>
            <a:ext cx="8372475" cy="3886200"/>
          </a:xfrm>
        </p:spPr>
        <p:txBody>
          <a:bodyPr/>
          <a:lstStyle/>
          <a:p>
            <a:pPr eaLnBrk="1" hangingPunct="1"/>
            <a:r>
              <a:rPr lang="en-US" altLang="zh-CN"/>
              <a:t>Maximize the Wolfe dual problem (training)</a:t>
            </a:r>
            <a:r>
              <a:rPr lang="en-US" altLang="zh-CN" sz="2000"/>
              <a:t>:</a:t>
            </a:r>
          </a:p>
          <a:p>
            <a:pPr eaLnBrk="1" hangingPunct="1"/>
            <a:endParaRPr lang="en-US" altLang="zh-CN" sz="2000"/>
          </a:p>
          <a:p>
            <a:pPr eaLnBrk="1" hangingPunct="1"/>
            <a:endParaRPr lang="en-US" altLang="zh-CN" sz="2000"/>
          </a:p>
          <a:p>
            <a:pPr eaLnBrk="1" hangingPunct="1"/>
            <a:endParaRPr lang="en-US" altLang="zh-CN" sz="2000"/>
          </a:p>
          <a:p>
            <a:pPr eaLnBrk="1" hangingPunct="1"/>
            <a:r>
              <a:rPr lang="en-US" altLang="zh-CN"/>
              <a:t>The Classifier (testing)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Only dot product is needed!</a:t>
            </a:r>
          </a:p>
        </p:txBody>
      </p:sp>
      <p:sp>
        <p:nvSpPr>
          <p:cNvPr id="3277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Computation</a:t>
            </a:r>
            <a:endParaRPr lang="en-US" altLang="zh-CN" sz="5400">
              <a:solidFill>
                <a:srgbClr val="FF3300"/>
              </a:solidFill>
            </a:endParaRPr>
          </a:p>
        </p:txBody>
      </p:sp>
      <p:graphicFrame>
        <p:nvGraphicFramePr>
          <p:cNvPr id="32772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7424739" y="2592388"/>
          <a:ext cx="17049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3" name="Equation" r:id="rId3" imgW="863225" imgH="241195" progId="Equation.DSMT4">
                  <p:embed/>
                </p:oleObj>
              </mc:Choice>
              <mc:Fallback>
                <p:oleObj name="Equation" r:id="rId3" imgW="863225" imgH="241195" progId="Equation.DSMT4">
                  <p:embed/>
                  <p:pic>
                    <p:nvPicPr>
                      <p:cNvPr id="32772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739" y="2592388"/>
                        <a:ext cx="17049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5E0CFF3-E154-4A29-967B-1CCAB23293FF}" type="slidenum">
              <a:rPr lang="en-US" altLang="zh-CN" sz="1400"/>
              <a:pPr eaLnBrk="1" hangingPunct="1"/>
              <a:t>47</a:t>
            </a:fld>
            <a:endParaRPr lang="en-US" altLang="zh-CN" sz="1400"/>
          </a:p>
        </p:txBody>
      </p:sp>
      <p:graphicFrame>
        <p:nvGraphicFramePr>
          <p:cNvPr id="32774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071814" y="2420938"/>
          <a:ext cx="40417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4" name="Equation" r:id="rId5" imgW="2006600" imgH="431800" progId="Equation.DSMT4">
                  <p:embed/>
                </p:oleObj>
              </mc:Choice>
              <mc:Fallback>
                <p:oleObj name="Equation" r:id="rId5" imgW="2006600" imgH="431800" progId="Equation.DSMT4">
                  <p:embed/>
                  <p:pic>
                    <p:nvPicPr>
                      <p:cNvPr id="3277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4" y="2420938"/>
                        <a:ext cx="40417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6383338" y="30686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6" name="Freeform 7"/>
          <p:cNvSpPr>
            <a:spLocks/>
          </p:cNvSpPr>
          <p:nvPr/>
        </p:nvSpPr>
        <p:spPr bwMode="auto">
          <a:xfrm>
            <a:off x="6670675" y="3068638"/>
            <a:ext cx="1296988" cy="444500"/>
          </a:xfrm>
          <a:custGeom>
            <a:avLst/>
            <a:gdLst>
              <a:gd name="T0" fmla="*/ 0 w 817"/>
              <a:gd name="T1" fmla="*/ 0 h 280"/>
              <a:gd name="T2" fmla="*/ 2147483647 w 817"/>
              <a:gd name="T3" fmla="*/ 2147483647 h 280"/>
              <a:gd name="T4" fmla="*/ 2147483647 w 817"/>
              <a:gd name="T5" fmla="*/ 2147483647 h 280"/>
              <a:gd name="T6" fmla="*/ 0 60000 65536"/>
              <a:gd name="T7" fmla="*/ 0 60000 65536"/>
              <a:gd name="T8" fmla="*/ 0 60000 65536"/>
              <a:gd name="T9" fmla="*/ 0 w 817"/>
              <a:gd name="T10" fmla="*/ 0 h 280"/>
              <a:gd name="T11" fmla="*/ 817 w 817"/>
              <a:gd name="T12" fmla="*/ 280 h 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280">
                <a:moveTo>
                  <a:pt x="0" y="0"/>
                </a:moveTo>
                <a:cubicBezTo>
                  <a:pt x="159" y="132"/>
                  <a:pt x="318" y="264"/>
                  <a:pt x="454" y="272"/>
                </a:cubicBezTo>
                <a:cubicBezTo>
                  <a:pt x="590" y="280"/>
                  <a:pt x="703" y="163"/>
                  <a:pt x="817" y="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7" name="Line 8"/>
          <p:cNvSpPr>
            <a:spLocks noChangeShapeType="1"/>
          </p:cNvSpPr>
          <p:nvPr/>
        </p:nvSpPr>
        <p:spPr bwMode="auto">
          <a:xfrm>
            <a:off x="7607300" y="306863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6229350" y="479742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Freeform 11"/>
          <p:cNvSpPr>
            <a:spLocks/>
          </p:cNvSpPr>
          <p:nvPr/>
        </p:nvSpPr>
        <p:spPr bwMode="auto">
          <a:xfrm>
            <a:off x="6588126" y="4797426"/>
            <a:ext cx="1584325" cy="373063"/>
          </a:xfrm>
          <a:custGeom>
            <a:avLst/>
            <a:gdLst>
              <a:gd name="T0" fmla="*/ 0 w 817"/>
              <a:gd name="T1" fmla="*/ 0 h 280"/>
              <a:gd name="T2" fmla="*/ 2147483647 w 817"/>
              <a:gd name="T3" fmla="*/ 2147483647 h 280"/>
              <a:gd name="T4" fmla="*/ 2147483647 w 817"/>
              <a:gd name="T5" fmla="*/ 2147483647 h 280"/>
              <a:gd name="T6" fmla="*/ 0 60000 65536"/>
              <a:gd name="T7" fmla="*/ 0 60000 65536"/>
              <a:gd name="T8" fmla="*/ 0 60000 65536"/>
              <a:gd name="T9" fmla="*/ 0 w 817"/>
              <a:gd name="T10" fmla="*/ 0 h 280"/>
              <a:gd name="T11" fmla="*/ 817 w 817"/>
              <a:gd name="T12" fmla="*/ 280 h 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280">
                <a:moveTo>
                  <a:pt x="0" y="0"/>
                </a:moveTo>
                <a:cubicBezTo>
                  <a:pt x="159" y="132"/>
                  <a:pt x="318" y="264"/>
                  <a:pt x="454" y="272"/>
                </a:cubicBezTo>
                <a:cubicBezTo>
                  <a:pt x="590" y="280"/>
                  <a:pt x="703" y="163"/>
                  <a:pt x="817" y="4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7824788" y="479742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781" name="对象 1"/>
          <p:cNvGraphicFramePr>
            <a:graphicFrameLocks noChangeAspect="1"/>
          </p:cNvGraphicFramePr>
          <p:nvPr/>
        </p:nvGraphicFramePr>
        <p:xfrm>
          <a:off x="3681413" y="4100514"/>
          <a:ext cx="36385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5" name="Equation" r:id="rId7" imgW="1663700" imgH="444500" progId="Equation.DSMT4">
                  <p:embed/>
                </p:oleObj>
              </mc:Choice>
              <mc:Fallback>
                <p:oleObj name="Equation" r:id="rId7" imgW="1663700" imgH="444500" progId="Equation.DSMT4">
                  <p:embed/>
                  <p:pic>
                    <p:nvPicPr>
                      <p:cNvPr id="3278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4100514"/>
                        <a:ext cx="36385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2" name="对象 2"/>
          <p:cNvGraphicFramePr>
            <a:graphicFrameLocks noChangeAspect="1"/>
          </p:cNvGraphicFramePr>
          <p:nvPr/>
        </p:nvGraphicFramePr>
        <p:xfrm>
          <a:off x="7794626" y="4411663"/>
          <a:ext cx="13573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6" name="Equation" r:id="rId9" imgW="736600" imgH="228600" progId="Equation.DSMT4">
                  <p:embed/>
                </p:oleObj>
              </mc:Choice>
              <mc:Fallback>
                <p:oleObj name="Equation" r:id="rId9" imgW="736600" imgH="228600" progId="Equation.DSMT4">
                  <p:embed/>
                  <p:pic>
                    <p:nvPicPr>
                      <p:cNvPr id="32782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26" y="4411663"/>
                        <a:ext cx="1357313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29165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4762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/>
              <a:t>Kernel Examples</a:t>
            </a:r>
          </a:p>
        </p:txBody>
      </p:sp>
      <p:sp>
        <p:nvSpPr>
          <p:cNvPr id="17" name="Rectangle 4"/>
          <p:cNvSpPr txBox="1">
            <a:spLocks noRot="1" noChangeArrowheads="1"/>
          </p:cNvSpPr>
          <p:nvPr/>
        </p:nvSpPr>
        <p:spPr>
          <a:xfrm>
            <a:off x="6183314" y="1981201"/>
            <a:ext cx="4186237" cy="18716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/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/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/>
          </a:p>
        </p:txBody>
      </p:sp>
      <p:sp>
        <p:nvSpPr>
          <p:cNvPr id="18" name="Rectangle 5"/>
          <p:cNvSpPr txBox="1">
            <a:spLocks noRot="1" noChangeArrowheads="1"/>
          </p:cNvSpPr>
          <p:nvPr/>
        </p:nvSpPr>
        <p:spPr>
          <a:xfrm>
            <a:off x="2566988" y="1916113"/>
            <a:ext cx="7410450" cy="4214812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kern="0" dirty="0"/>
              <a:t>Polynomial kernel: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 dirty="0"/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 dirty="0"/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kern="0" dirty="0"/>
              <a:t>RBF kernel: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 dirty="0"/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CN" kern="0" dirty="0"/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kern="0" dirty="0"/>
              <a:t>Sigmoid kernel:</a:t>
            </a:r>
          </a:p>
        </p:txBody>
      </p:sp>
      <p:sp>
        <p:nvSpPr>
          <p:cNvPr id="33797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077201" y="6019800"/>
            <a:ext cx="2289175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13A582B-5254-4A5A-865E-776682588D64}" type="slidenum">
              <a:rPr lang="en-US" altLang="zh-CN" sz="1400"/>
              <a:pPr eaLnBrk="1" hangingPunct="1"/>
              <a:t>48</a:t>
            </a:fld>
            <a:endParaRPr lang="en-US" altLang="zh-CN" sz="1400"/>
          </a:p>
        </p:txBody>
      </p:sp>
      <p:graphicFrame>
        <p:nvGraphicFramePr>
          <p:cNvPr id="33798" name="Object 12"/>
          <p:cNvGraphicFramePr>
            <a:graphicFrameLocks noChangeAspect="1"/>
          </p:cNvGraphicFramePr>
          <p:nvPr>
            <p:extLst/>
          </p:nvPr>
        </p:nvGraphicFramePr>
        <p:xfrm>
          <a:off x="4976513" y="2132856"/>
          <a:ext cx="33226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Formula" r:id="rId3" imgW="1292860" imgH="167640" progId="Equation.Ribbit">
                  <p:embed/>
                </p:oleObj>
              </mc:Choice>
              <mc:Fallback>
                <p:oleObj name="Formula" r:id="rId3" imgW="1292860" imgH="167640" progId="Equation.Ribbit">
                  <p:embed/>
                  <p:pic>
                    <p:nvPicPr>
                      <p:cNvPr id="337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513" y="2132856"/>
                        <a:ext cx="33226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13"/>
          <p:cNvGraphicFramePr>
            <a:graphicFrameLocks noChangeAspect="1"/>
          </p:cNvGraphicFramePr>
          <p:nvPr>
            <p:extLst/>
          </p:nvPr>
        </p:nvGraphicFramePr>
        <p:xfrm>
          <a:off x="4963319" y="2996953"/>
          <a:ext cx="3313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Formula" r:id="rId5" imgW="1363980" imgH="207010" progId="Equation.Ribbit">
                  <p:embed/>
                </p:oleObj>
              </mc:Choice>
              <mc:Fallback>
                <p:oleObj name="Formula" r:id="rId5" imgW="1363980" imgH="207010" progId="Equation.Ribbit">
                  <p:embed/>
                  <p:pic>
                    <p:nvPicPr>
                      <p:cNvPr id="3379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3319" y="2996953"/>
                        <a:ext cx="33131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14"/>
          <p:cNvGraphicFramePr>
            <a:graphicFrameLocks noChangeAspect="1"/>
          </p:cNvGraphicFramePr>
          <p:nvPr>
            <p:extLst/>
          </p:nvPr>
        </p:nvGraphicFramePr>
        <p:xfrm>
          <a:off x="4943873" y="4365104"/>
          <a:ext cx="40592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Formula" r:id="rId7" imgW="1579880" imgH="167640" progId="Equation.Ribbit">
                  <p:embed/>
                </p:oleObj>
              </mc:Choice>
              <mc:Fallback>
                <p:oleObj name="Formula" r:id="rId7" imgW="1579880" imgH="167640" progId="Equation.Ribbit">
                  <p:embed/>
                  <p:pic>
                    <p:nvPicPr>
                      <p:cNvPr id="3380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873" y="4365104"/>
                        <a:ext cx="40592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023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简单例子  </a:t>
            </a: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192E6CA-CFE0-443C-85CF-09F0C8DCD551}" type="slidenum">
              <a:rPr lang="en-US" altLang="zh-CN" sz="1400"/>
              <a:pPr eaLnBrk="1" hangingPunct="1"/>
              <a:t>49</a:t>
            </a:fld>
            <a:endParaRPr lang="en-US" altLang="zh-CN" sz="1400"/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7751764" y="2924176"/>
            <a:ext cx="22320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</a:rPr>
              <a:t>+1</a:t>
            </a:r>
            <a:r>
              <a:rPr lang="zh-CN" altLang="en-US" sz="2000">
                <a:solidFill>
                  <a:schemeClr val="tx1"/>
                </a:solidFill>
              </a:rPr>
              <a:t>类 </a:t>
            </a:r>
            <a:r>
              <a:rPr lang="en-US" altLang="zh-CN" sz="2000">
                <a:solidFill>
                  <a:schemeClr val="tx1"/>
                </a:solidFill>
              </a:rPr>
              <a:t>= x1  x2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</a:rPr>
              <a:t> -1</a:t>
            </a:r>
            <a:r>
              <a:rPr lang="zh-CN" altLang="en-US" sz="2000">
                <a:solidFill>
                  <a:schemeClr val="tx1"/>
                </a:solidFill>
              </a:rPr>
              <a:t>类 </a:t>
            </a:r>
            <a:r>
              <a:rPr lang="en-US" altLang="zh-CN" sz="2000">
                <a:solidFill>
                  <a:schemeClr val="tx1"/>
                </a:solidFill>
              </a:rPr>
              <a:t>= x3  x4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4498975" y="52943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sz="1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2600326" y="52832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endParaRPr lang="zh-CN" altLang="zh-CN" sz="1800">
              <a:solidFill>
                <a:schemeClr val="tx1"/>
              </a:solidFill>
            </a:endParaRPr>
          </a:p>
        </p:txBody>
      </p:sp>
      <p:grpSp>
        <p:nvGrpSpPr>
          <p:cNvPr id="34823" name="Group 6"/>
          <p:cNvGrpSpPr>
            <a:grpSpLocks/>
          </p:cNvGrpSpPr>
          <p:nvPr/>
        </p:nvGrpSpPr>
        <p:grpSpPr bwMode="auto">
          <a:xfrm>
            <a:off x="2593976" y="2438401"/>
            <a:ext cx="4797425" cy="3154363"/>
            <a:chOff x="674" y="1536"/>
            <a:chExt cx="3022" cy="1987"/>
          </a:xfrm>
        </p:grpSpPr>
        <p:sp>
          <p:nvSpPr>
            <p:cNvPr id="34824" name="Line 7"/>
            <p:cNvSpPr>
              <a:spLocks noChangeShapeType="1"/>
            </p:cNvSpPr>
            <p:nvPr/>
          </p:nvSpPr>
          <p:spPr bwMode="auto">
            <a:xfrm>
              <a:off x="960" y="3251"/>
              <a:ext cx="27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5" name="Line 8"/>
            <p:cNvSpPr>
              <a:spLocks noChangeShapeType="1"/>
            </p:cNvSpPr>
            <p:nvPr/>
          </p:nvSpPr>
          <p:spPr bwMode="auto">
            <a:xfrm flipH="1" flipV="1">
              <a:off x="1057" y="1536"/>
              <a:ext cx="0" cy="18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6" name="Oval 9"/>
            <p:cNvSpPr>
              <a:spLocks noChangeArrowheads="1"/>
            </p:cNvSpPr>
            <p:nvPr/>
          </p:nvSpPr>
          <p:spPr bwMode="auto">
            <a:xfrm>
              <a:off x="1008" y="3210"/>
              <a:ext cx="97" cy="8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27" name="Oval 10"/>
            <p:cNvSpPr>
              <a:spLocks noChangeArrowheads="1"/>
            </p:cNvSpPr>
            <p:nvPr/>
          </p:nvSpPr>
          <p:spPr bwMode="auto">
            <a:xfrm>
              <a:off x="2017" y="3210"/>
              <a:ext cx="95" cy="8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28" name="Text Box 11"/>
            <p:cNvSpPr txBox="1">
              <a:spLocks noChangeArrowheads="1"/>
            </p:cNvSpPr>
            <p:nvPr/>
          </p:nvSpPr>
          <p:spPr bwMode="auto">
            <a:xfrm>
              <a:off x="2883" y="32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sz="1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4829" name="Text Box 12"/>
            <p:cNvSpPr txBox="1">
              <a:spLocks noChangeArrowheads="1"/>
            </p:cNvSpPr>
            <p:nvPr/>
          </p:nvSpPr>
          <p:spPr bwMode="auto">
            <a:xfrm>
              <a:off x="674" y="17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sz="1800">
                  <a:solidFill>
                    <a:schemeClr val="tx1"/>
                  </a:solidFill>
                </a:rPr>
                <a:t>2</a:t>
              </a:r>
            </a:p>
          </p:txBody>
        </p:sp>
        <p:graphicFrame>
          <p:nvGraphicFramePr>
            <p:cNvPr id="34830" name="Object 13"/>
            <p:cNvGraphicFramePr>
              <a:graphicFrameLocks noChangeAspect="1"/>
            </p:cNvGraphicFramePr>
            <p:nvPr/>
          </p:nvGraphicFramePr>
          <p:xfrm>
            <a:off x="1126" y="2888"/>
            <a:ext cx="196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1" name="Equation" r:id="rId3" imgW="152334" imgH="228501" progId="Equation.DSMT4">
                    <p:embed/>
                  </p:oleObj>
                </mc:Choice>
                <mc:Fallback>
                  <p:oleObj name="Equation" r:id="rId3" imgW="152334" imgH="228501" progId="Equation.DSMT4">
                    <p:embed/>
                    <p:pic>
                      <p:nvPicPr>
                        <p:cNvPr id="3483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" y="2888"/>
                          <a:ext cx="196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1" name="Object 14"/>
            <p:cNvGraphicFramePr>
              <a:graphicFrameLocks noChangeAspect="1"/>
            </p:cNvGraphicFramePr>
            <p:nvPr/>
          </p:nvGraphicFramePr>
          <p:xfrm>
            <a:off x="1949" y="2977"/>
            <a:ext cx="20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2" name="Equation" r:id="rId5" imgW="165028" imgH="228501" progId="Equation.DSMT4">
                    <p:embed/>
                  </p:oleObj>
                </mc:Choice>
                <mc:Fallback>
                  <p:oleObj name="Equation" r:id="rId5" imgW="165028" imgH="228501" progId="Equation.DSMT4">
                    <p:embed/>
                    <p:pic>
                      <p:nvPicPr>
                        <p:cNvPr id="348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2977"/>
                          <a:ext cx="20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2" name="Object 15"/>
            <p:cNvGraphicFramePr>
              <a:graphicFrameLocks noChangeAspect="1"/>
            </p:cNvGraphicFramePr>
            <p:nvPr/>
          </p:nvGraphicFramePr>
          <p:xfrm>
            <a:off x="3033" y="2923"/>
            <a:ext cx="20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3" name="Equation" r:id="rId7" imgW="165028" imgH="228501" progId="Equation.DSMT4">
                    <p:embed/>
                  </p:oleObj>
                </mc:Choice>
                <mc:Fallback>
                  <p:oleObj name="Equation" r:id="rId7" imgW="165028" imgH="228501" progId="Equation.DSMT4">
                    <p:embed/>
                    <p:pic>
                      <p:nvPicPr>
                        <p:cNvPr id="3483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3" y="2923"/>
                          <a:ext cx="204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3" name="Object 16"/>
            <p:cNvGraphicFramePr>
              <a:graphicFrameLocks noChangeAspect="1"/>
            </p:cNvGraphicFramePr>
            <p:nvPr/>
          </p:nvGraphicFramePr>
          <p:xfrm>
            <a:off x="1194" y="1703"/>
            <a:ext cx="20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4" name="Equation" r:id="rId9" imgW="165028" imgH="228501" progId="Equation.DSMT4">
                    <p:embed/>
                  </p:oleObj>
                </mc:Choice>
                <mc:Fallback>
                  <p:oleObj name="Equation" r:id="rId9" imgW="165028" imgH="228501" progId="Equation.DSMT4">
                    <p:embed/>
                    <p:pic>
                      <p:nvPicPr>
                        <p:cNvPr id="34833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4" y="1703"/>
                          <a:ext cx="203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4" name="AutoShape 17"/>
            <p:cNvSpPr>
              <a:spLocks noChangeArrowheads="1"/>
            </p:cNvSpPr>
            <p:nvPr/>
          </p:nvSpPr>
          <p:spPr bwMode="auto">
            <a:xfrm>
              <a:off x="984" y="1824"/>
              <a:ext cx="144" cy="144"/>
            </a:xfrm>
            <a:prstGeom prst="sun">
              <a:avLst>
                <a:gd name="adj" fmla="val 25000"/>
              </a:avLst>
            </a:prstGeom>
            <a:solidFill>
              <a:srgbClr val="FF6600"/>
            </a:solidFill>
            <a:ln w="9525">
              <a:solidFill>
                <a:srgbClr val="33CC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5" name="AutoShape 18"/>
            <p:cNvSpPr>
              <a:spLocks noChangeArrowheads="1"/>
            </p:cNvSpPr>
            <p:nvPr/>
          </p:nvSpPr>
          <p:spPr bwMode="auto">
            <a:xfrm>
              <a:off x="2880" y="3168"/>
              <a:ext cx="144" cy="144"/>
            </a:xfrm>
            <a:prstGeom prst="sun">
              <a:avLst>
                <a:gd name="adj" fmla="val 25000"/>
              </a:avLst>
            </a:prstGeom>
            <a:solidFill>
              <a:srgbClr val="FF6600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06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3BF76-A3CC-524D-BB1D-044C8201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24" y="2105325"/>
            <a:ext cx="21971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D493F-9180-464A-BC38-75FE42BE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65" y="2143425"/>
            <a:ext cx="2159000" cy="1409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BA94BB-9BCA-E948-81C4-3CC77E31F34B}"/>
              </a:ext>
            </a:extLst>
          </p:cNvPr>
          <p:cNvCxnSpPr/>
          <p:nvPr/>
        </p:nvCxnSpPr>
        <p:spPr>
          <a:xfrm flipV="1">
            <a:off x="2345113" y="2964217"/>
            <a:ext cx="409903" cy="153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C47748-5FD4-D94C-91D8-FE4044B18B57}"/>
              </a:ext>
            </a:extLst>
          </p:cNvPr>
          <p:cNvCxnSpPr>
            <a:cxnSpLocks/>
          </p:cNvCxnSpPr>
          <p:nvPr/>
        </p:nvCxnSpPr>
        <p:spPr>
          <a:xfrm>
            <a:off x="5235841" y="2808860"/>
            <a:ext cx="288924" cy="78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001676-8091-9740-B309-7D641CD5B1D8}"/>
              </a:ext>
            </a:extLst>
          </p:cNvPr>
          <p:cNvSpPr txBox="1"/>
          <p:nvPr/>
        </p:nvSpPr>
        <p:spPr>
          <a:xfrm>
            <a:off x="487641" y="2644559"/>
            <a:ext cx="10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Person-4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CDEB1F-43DE-E04D-930A-E5DDE7CC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173" y="3710866"/>
            <a:ext cx="2082800" cy="133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D3717-B017-8E4F-A388-BFD2F5281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265" y="3710866"/>
            <a:ext cx="2133600" cy="1308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E5851D-995D-CC44-8034-67C04CB3E4CE}"/>
              </a:ext>
            </a:extLst>
          </p:cNvPr>
          <p:cNvGrpSpPr/>
          <p:nvPr/>
        </p:nvGrpSpPr>
        <p:grpSpPr>
          <a:xfrm>
            <a:off x="2697047" y="2241677"/>
            <a:ext cx="630618" cy="2777290"/>
            <a:chOff x="2697047" y="1486301"/>
            <a:chExt cx="630618" cy="63258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1770FA3-6357-EB42-93C9-6FF9870FC81A}"/>
                </a:ext>
              </a:extLst>
            </p:cNvPr>
            <p:cNvCxnSpPr/>
            <p:nvPr/>
          </p:nvCxnSpPr>
          <p:spPr>
            <a:xfrm>
              <a:off x="2697047" y="1542736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5E99C-EB37-6745-8076-B25883E3453F}"/>
                </a:ext>
              </a:extLst>
            </p:cNvPr>
            <p:cNvCxnSpPr/>
            <p:nvPr/>
          </p:nvCxnSpPr>
          <p:spPr>
            <a:xfrm>
              <a:off x="3327665" y="1486301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B1C83B-1A68-8849-A5C6-8D3A0F6D6826}"/>
              </a:ext>
            </a:extLst>
          </p:cNvPr>
          <p:cNvGrpSpPr/>
          <p:nvPr/>
        </p:nvGrpSpPr>
        <p:grpSpPr>
          <a:xfrm>
            <a:off x="5369849" y="2143425"/>
            <a:ext cx="630618" cy="2850765"/>
            <a:chOff x="2697047" y="1486301"/>
            <a:chExt cx="630618" cy="632585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7689D1-38D4-544B-B497-D1D3D235585C}"/>
                </a:ext>
              </a:extLst>
            </p:cNvPr>
            <p:cNvCxnSpPr/>
            <p:nvPr/>
          </p:nvCxnSpPr>
          <p:spPr>
            <a:xfrm>
              <a:off x="2697047" y="1542736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DDF65C-B532-7F43-B706-EBD926D97EA4}"/>
                </a:ext>
              </a:extLst>
            </p:cNvPr>
            <p:cNvCxnSpPr/>
            <p:nvPr/>
          </p:nvCxnSpPr>
          <p:spPr>
            <a:xfrm>
              <a:off x="3327665" y="1486301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1E06B5A-AFDB-7249-9271-D21AF33D1DB9}"/>
              </a:ext>
            </a:extLst>
          </p:cNvPr>
          <p:cNvSpPr txBox="1"/>
          <p:nvPr/>
        </p:nvSpPr>
        <p:spPr>
          <a:xfrm>
            <a:off x="2163522" y="1548241"/>
            <a:ext cx="14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trial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A0AC90-67A1-E541-A765-69C3CCBB9237}"/>
              </a:ext>
            </a:extLst>
          </p:cNvPr>
          <p:cNvSpPr txBox="1"/>
          <p:nvPr/>
        </p:nvSpPr>
        <p:spPr>
          <a:xfrm>
            <a:off x="4645997" y="1563554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 trial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FDB8F-9E9A-7644-BF89-982097766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697" y="2186659"/>
            <a:ext cx="2032000" cy="1308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40A81B-87F4-A041-90CC-22A8CABBB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247" y="2173959"/>
            <a:ext cx="2082800" cy="1320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3AE71D-CCFF-EC41-A767-68FDA4B4C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083" y="3674371"/>
            <a:ext cx="2133600" cy="1308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F109BC-345A-FF49-8B99-6B6492103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1147" y="3617384"/>
            <a:ext cx="2120900" cy="1295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344F30C-E004-9644-9BC1-40E939B9A816}"/>
              </a:ext>
            </a:extLst>
          </p:cNvPr>
          <p:cNvGrpSpPr/>
          <p:nvPr/>
        </p:nvGrpSpPr>
        <p:grpSpPr>
          <a:xfrm>
            <a:off x="8164438" y="2217327"/>
            <a:ext cx="630618" cy="2850765"/>
            <a:chOff x="2697047" y="1486301"/>
            <a:chExt cx="630618" cy="632585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6DF96E-E383-4446-964A-C8359A20C616}"/>
                </a:ext>
              </a:extLst>
            </p:cNvPr>
            <p:cNvCxnSpPr/>
            <p:nvPr/>
          </p:nvCxnSpPr>
          <p:spPr>
            <a:xfrm>
              <a:off x="2697047" y="1542736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CDB7D-2B30-584F-8923-C498EEDC8176}"/>
                </a:ext>
              </a:extLst>
            </p:cNvPr>
            <p:cNvCxnSpPr/>
            <p:nvPr/>
          </p:nvCxnSpPr>
          <p:spPr>
            <a:xfrm>
              <a:off x="3327665" y="1486301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148CB-5554-F94E-803D-1D6F04BC59F8}"/>
              </a:ext>
            </a:extLst>
          </p:cNvPr>
          <p:cNvGrpSpPr/>
          <p:nvPr/>
        </p:nvGrpSpPr>
        <p:grpSpPr>
          <a:xfrm>
            <a:off x="10488803" y="2217327"/>
            <a:ext cx="630618" cy="2850765"/>
            <a:chOff x="2697047" y="1486301"/>
            <a:chExt cx="630618" cy="632585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F7B15-9E9B-434A-8E48-C87ECC4F44F9}"/>
                </a:ext>
              </a:extLst>
            </p:cNvPr>
            <p:cNvCxnSpPr/>
            <p:nvPr/>
          </p:nvCxnSpPr>
          <p:spPr>
            <a:xfrm>
              <a:off x="2697047" y="1542736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09C159-CB34-7E42-868C-8B1606775104}"/>
                </a:ext>
              </a:extLst>
            </p:cNvPr>
            <p:cNvCxnSpPr/>
            <p:nvPr/>
          </p:nvCxnSpPr>
          <p:spPr>
            <a:xfrm>
              <a:off x="3327665" y="1486301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8BB6369-A1B4-E54E-839D-79EC255A72AD}"/>
              </a:ext>
            </a:extLst>
          </p:cNvPr>
          <p:cNvSpPr txBox="1"/>
          <p:nvPr/>
        </p:nvSpPr>
        <p:spPr>
          <a:xfrm>
            <a:off x="7667824" y="154285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4C193-1F44-7948-96AD-1A370AD3752D}"/>
              </a:ext>
            </a:extLst>
          </p:cNvPr>
          <p:cNvSpPr txBox="1"/>
          <p:nvPr/>
        </p:nvSpPr>
        <p:spPr>
          <a:xfrm>
            <a:off x="9869863" y="1542855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trial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43BCB-4C8F-AC42-B67F-A25B44A454A1}"/>
              </a:ext>
            </a:extLst>
          </p:cNvPr>
          <p:cNvSpPr txBox="1"/>
          <p:nvPr/>
        </p:nvSpPr>
        <p:spPr>
          <a:xfrm>
            <a:off x="4445265" y="476250"/>
            <a:ext cx="502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  <a:r>
              <a:rPr lang="zh-CN" altLang="en-US" dirty="0"/>
              <a:t> 信号可能作为认知</a:t>
            </a:r>
            <a:r>
              <a:rPr lang="en-US" altLang="zh-CN" dirty="0"/>
              <a:t>/</a:t>
            </a:r>
            <a:r>
              <a:rPr lang="zh-CN" altLang="en-US" dirty="0"/>
              <a:t>能力 检测的一个信息指标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解答	图示  </a:t>
            </a:r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2D7A13C-07EE-4EEE-A7A9-C765F039B08B}" type="slidenum">
              <a:rPr lang="en-US" altLang="zh-CN" sz="1400"/>
              <a:pPr eaLnBrk="1" hangingPunct="1"/>
              <a:t>50</a:t>
            </a:fld>
            <a:endParaRPr lang="en-US" altLang="zh-CN" sz="1400"/>
          </a:p>
        </p:txBody>
      </p:sp>
      <p:grpSp>
        <p:nvGrpSpPr>
          <p:cNvPr id="35844" name="Group 3"/>
          <p:cNvGrpSpPr>
            <a:grpSpLocks/>
          </p:cNvGrpSpPr>
          <p:nvPr/>
        </p:nvGrpSpPr>
        <p:grpSpPr bwMode="auto">
          <a:xfrm>
            <a:off x="2514600" y="2438400"/>
            <a:ext cx="4876800" cy="3429000"/>
            <a:chOff x="624" y="1536"/>
            <a:chExt cx="3072" cy="2160"/>
          </a:xfrm>
        </p:grpSpPr>
        <p:sp>
          <p:nvSpPr>
            <p:cNvPr id="35845" name="Line 4"/>
            <p:cNvSpPr>
              <a:spLocks noChangeShapeType="1"/>
            </p:cNvSpPr>
            <p:nvPr/>
          </p:nvSpPr>
          <p:spPr bwMode="auto">
            <a:xfrm>
              <a:off x="960" y="3251"/>
              <a:ext cx="27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6" name="Line 5"/>
            <p:cNvSpPr>
              <a:spLocks noChangeShapeType="1"/>
            </p:cNvSpPr>
            <p:nvPr/>
          </p:nvSpPr>
          <p:spPr bwMode="auto">
            <a:xfrm flipH="1" flipV="1">
              <a:off x="1057" y="1536"/>
              <a:ext cx="0" cy="18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7" name="Oval 6"/>
            <p:cNvSpPr>
              <a:spLocks noChangeArrowheads="1"/>
            </p:cNvSpPr>
            <p:nvPr/>
          </p:nvSpPr>
          <p:spPr bwMode="auto">
            <a:xfrm>
              <a:off x="1008" y="3210"/>
              <a:ext cx="97" cy="8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8" name="Oval 7"/>
            <p:cNvSpPr>
              <a:spLocks noChangeArrowheads="1"/>
            </p:cNvSpPr>
            <p:nvPr/>
          </p:nvSpPr>
          <p:spPr bwMode="auto">
            <a:xfrm>
              <a:off x="2017" y="3210"/>
              <a:ext cx="95" cy="8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9" name="Line 8"/>
            <p:cNvSpPr>
              <a:spLocks noChangeShapeType="1"/>
            </p:cNvSpPr>
            <p:nvPr/>
          </p:nvSpPr>
          <p:spPr bwMode="auto">
            <a:xfrm>
              <a:off x="768" y="1703"/>
              <a:ext cx="2496" cy="175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0" name="Line 9"/>
            <p:cNvSpPr>
              <a:spLocks noChangeShapeType="1"/>
            </p:cNvSpPr>
            <p:nvPr/>
          </p:nvSpPr>
          <p:spPr bwMode="auto">
            <a:xfrm>
              <a:off x="624" y="2247"/>
              <a:ext cx="2064" cy="144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1" name="Text Box 10"/>
            <p:cNvSpPr txBox="1">
              <a:spLocks noChangeArrowheads="1"/>
            </p:cNvSpPr>
            <p:nvPr/>
          </p:nvSpPr>
          <p:spPr bwMode="auto">
            <a:xfrm>
              <a:off x="1874" y="333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sz="1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852" name="Text Box 11"/>
            <p:cNvSpPr txBox="1">
              <a:spLocks noChangeArrowheads="1"/>
            </p:cNvSpPr>
            <p:nvPr/>
          </p:nvSpPr>
          <p:spPr bwMode="auto">
            <a:xfrm>
              <a:off x="2883" y="32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sz="1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853" name="Text Box 12"/>
            <p:cNvSpPr txBox="1">
              <a:spLocks noChangeArrowheads="1"/>
            </p:cNvSpPr>
            <p:nvPr/>
          </p:nvSpPr>
          <p:spPr bwMode="auto">
            <a:xfrm>
              <a:off x="674" y="17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sz="1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854" name="Text Box 13"/>
            <p:cNvSpPr txBox="1">
              <a:spLocks noChangeArrowheads="1"/>
            </p:cNvSpPr>
            <p:nvPr/>
          </p:nvSpPr>
          <p:spPr bwMode="auto">
            <a:xfrm>
              <a:off x="678" y="332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l" eaLnBrk="1" hangingPunct="1"/>
              <a:endParaRPr lang="zh-CN" altLang="zh-CN" sz="1800">
                <a:solidFill>
                  <a:schemeClr val="tx1"/>
                </a:solidFill>
              </a:endParaRPr>
            </a:p>
          </p:txBody>
        </p:sp>
        <p:graphicFrame>
          <p:nvGraphicFramePr>
            <p:cNvPr id="35855" name="Object 14"/>
            <p:cNvGraphicFramePr>
              <a:graphicFrameLocks noChangeAspect="1"/>
            </p:cNvGraphicFramePr>
            <p:nvPr/>
          </p:nvGraphicFramePr>
          <p:xfrm>
            <a:off x="1126" y="2888"/>
            <a:ext cx="196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5" name="Equation" r:id="rId3" imgW="152334" imgH="228501" progId="Equation.DSMT4">
                    <p:embed/>
                  </p:oleObj>
                </mc:Choice>
                <mc:Fallback>
                  <p:oleObj name="Equation" r:id="rId3" imgW="152334" imgH="228501" progId="Equation.DSMT4">
                    <p:embed/>
                    <p:pic>
                      <p:nvPicPr>
                        <p:cNvPr id="3585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" y="2888"/>
                          <a:ext cx="196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6" name="Object 15"/>
            <p:cNvGraphicFramePr>
              <a:graphicFrameLocks noChangeAspect="1"/>
            </p:cNvGraphicFramePr>
            <p:nvPr/>
          </p:nvGraphicFramePr>
          <p:xfrm>
            <a:off x="1949" y="2977"/>
            <a:ext cx="20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6" name="Equation" r:id="rId5" imgW="165028" imgH="228501" progId="Equation.DSMT4">
                    <p:embed/>
                  </p:oleObj>
                </mc:Choice>
                <mc:Fallback>
                  <p:oleObj name="Equation" r:id="rId5" imgW="165028" imgH="228501" progId="Equation.DSMT4">
                    <p:embed/>
                    <p:pic>
                      <p:nvPicPr>
                        <p:cNvPr id="3585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2977"/>
                          <a:ext cx="20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7" name="Object 16"/>
            <p:cNvGraphicFramePr>
              <a:graphicFrameLocks noChangeAspect="1"/>
            </p:cNvGraphicFramePr>
            <p:nvPr/>
          </p:nvGraphicFramePr>
          <p:xfrm>
            <a:off x="3033" y="2923"/>
            <a:ext cx="20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7" name="Equation" r:id="rId7" imgW="165028" imgH="228501" progId="Equation.DSMT4">
                    <p:embed/>
                  </p:oleObj>
                </mc:Choice>
                <mc:Fallback>
                  <p:oleObj name="Equation" r:id="rId7" imgW="165028" imgH="228501" progId="Equation.DSMT4">
                    <p:embed/>
                    <p:pic>
                      <p:nvPicPr>
                        <p:cNvPr id="3585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3" y="2923"/>
                          <a:ext cx="204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8" name="Object 17"/>
            <p:cNvGraphicFramePr>
              <a:graphicFrameLocks noChangeAspect="1"/>
            </p:cNvGraphicFramePr>
            <p:nvPr/>
          </p:nvGraphicFramePr>
          <p:xfrm>
            <a:off x="1194" y="1703"/>
            <a:ext cx="20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8" name="Equation" r:id="rId9" imgW="165028" imgH="228501" progId="Equation.DSMT4">
                    <p:embed/>
                  </p:oleObj>
                </mc:Choice>
                <mc:Fallback>
                  <p:oleObj name="Equation" r:id="rId9" imgW="165028" imgH="228501" progId="Equation.DSMT4">
                    <p:embed/>
                    <p:pic>
                      <p:nvPicPr>
                        <p:cNvPr id="35858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4" y="1703"/>
                          <a:ext cx="203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9" name="Line 18"/>
            <p:cNvSpPr>
              <a:spLocks noChangeShapeType="1"/>
            </p:cNvSpPr>
            <p:nvPr/>
          </p:nvSpPr>
          <p:spPr bwMode="auto">
            <a:xfrm>
              <a:off x="721" y="1996"/>
              <a:ext cx="2063" cy="14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AutoShape 19"/>
            <p:cNvSpPr>
              <a:spLocks noChangeArrowheads="1"/>
            </p:cNvSpPr>
            <p:nvPr/>
          </p:nvSpPr>
          <p:spPr bwMode="auto">
            <a:xfrm>
              <a:off x="2880" y="3168"/>
              <a:ext cx="144" cy="144"/>
            </a:xfrm>
            <a:prstGeom prst="sun">
              <a:avLst>
                <a:gd name="adj" fmla="val 25000"/>
              </a:avLst>
            </a:prstGeom>
            <a:solidFill>
              <a:srgbClr val="FF6600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AutoShape 20"/>
            <p:cNvSpPr>
              <a:spLocks noChangeArrowheads="1"/>
            </p:cNvSpPr>
            <p:nvPr/>
          </p:nvSpPr>
          <p:spPr bwMode="auto">
            <a:xfrm>
              <a:off x="984" y="1832"/>
              <a:ext cx="144" cy="144"/>
            </a:xfrm>
            <a:prstGeom prst="sun">
              <a:avLst>
                <a:gd name="adj" fmla="val 25000"/>
              </a:avLst>
            </a:prstGeom>
            <a:solidFill>
              <a:srgbClr val="FF6600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443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线性可分</a:t>
            </a:r>
          </a:p>
        </p:txBody>
      </p:sp>
      <p:sp>
        <p:nvSpPr>
          <p:cNvPr id="368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35500E-781E-4EE7-B083-34AEAC100226}" type="slidenum">
              <a:rPr lang="en-US" altLang="zh-CN" sz="1400"/>
              <a:pPr eaLnBrk="1" hangingPunct="1"/>
              <a:t>51</a:t>
            </a:fld>
            <a:endParaRPr lang="en-US" altLang="zh-CN" sz="1400"/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2351088" y="2852738"/>
            <a:ext cx="244951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一次多项式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总样本数的</a:t>
            </a:r>
            <a:r>
              <a:rPr lang="en-US" altLang="zh-CN" sz="1800">
                <a:solidFill>
                  <a:schemeClr val="tx1"/>
                </a:solidFill>
              </a:rPr>
              <a:t>=1.7%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</p:txBody>
      </p:sp>
      <p:grpSp>
        <p:nvGrpSpPr>
          <p:cNvPr id="36869" name="Group 4"/>
          <p:cNvGrpSpPr>
            <a:grpSpLocks/>
          </p:cNvGrpSpPr>
          <p:nvPr/>
        </p:nvGrpSpPr>
        <p:grpSpPr bwMode="auto">
          <a:xfrm>
            <a:off x="5087938" y="2565400"/>
            <a:ext cx="4970462" cy="3759200"/>
            <a:chOff x="2245" y="1616"/>
            <a:chExt cx="3131" cy="2368"/>
          </a:xfrm>
        </p:grpSpPr>
        <p:pic>
          <p:nvPicPr>
            <p:cNvPr id="36870" name="Picture 5" descr="线性分类_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" y="1616"/>
              <a:ext cx="3131" cy="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1" name="Line 6"/>
            <p:cNvSpPr>
              <a:spLocks noChangeShapeType="1"/>
            </p:cNvSpPr>
            <p:nvPr/>
          </p:nvSpPr>
          <p:spPr bwMode="auto">
            <a:xfrm>
              <a:off x="2256" y="2640"/>
              <a:ext cx="1104" cy="129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2" name="Line 7"/>
            <p:cNvSpPr>
              <a:spLocks noChangeShapeType="1"/>
            </p:cNvSpPr>
            <p:nvPr/>
          </p:nvSpPr>
          <p:spPr bwMode="auto">
            <a:xfrm>
              <a:off x="2352" y="1632"/>
              <a:ext cx="1968" cy="235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3" name="Line 8"/>
            <p:cNvSpPr>
              <a:spLocks noChangeShapeType="1"/>
            </p:cNvSpPr>
            <p:nvPr/>
          </p:nvSpPr>
          <p:spPr bwMode="auto">
            <a:xfrm>
              <a:off x="2256" y="2112"/>
              <a:ext cx="1632" cy="18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457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线性不可分</a:t>
            </a:r>
          </a:p>
        </p:txBody>
      </p:sp>
      <p:sp>
        <p:nvSpPr>
          <p:cNvPr id="3789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9C11376-5124-4E8E-9460-0B049EF11801}" type="slidenum">
              <a:rPr lang="en-US" altLang="zh-CN" sz="1400"/>
              <a:pPr eaLnBrk="1" hangingPunct="1"/>
              <a:t>52</a:t>
            </a:fld>
            <a:endParaRPr lang="en-US" altLang="zh-CN" sz="1400"/>
          </a:p>
        </p:txBody>
      </p:sp>
      <p:pic>
        <p:nvPicPr>
          <p:cNvPr id="37892" name="Picture 4" descr="线性分类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2864" y="2492375"/>
            <a:ext cx="5545137" cy="4148138"/>
          </a:xfrm>
          <a:noFill/>
        </p:spPr>
      </p:pic>
      <p:sp>
        <p:nvSpPr>
          <p:cNvPr id="37893" name="Text Box 3"/>
          <p:cNvSpPr txBox="1">
            <a:spLocks noChangeArrowheads="1"/>
          </p:cNvSpPr>
          <p:nvPr/>
        </p:nvSpPr>
        <p:spPr bwMode="auto">
          <a:xfrm>
            <a:off x="2351088" y="2852738"/>
            <a:ext cx="2449512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一次多项式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</a:t>
            </a:r>
            <a:r>
              <a:rPr lang="en-US" altLang="zh-CN" sz="1800">
                <a:solidFill>
                  <a:schemeClr val="tx1"/>
                </a:solidFill>
              </a:rPr>
              <a:t>=100%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</a:t>
            </a:r>
            <a:r>
              <a:rPr lang="zh-CN" altLang="en-US" sz="1800">
                <a:solidFill>
                  <a:schemeClr val="tx1"/>
                </a:solidFill>
              </a:rPr>
              <a:t>并没有很好分开</a:t>
            </a:r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 flipV="1">
            <a:off x="5181600" y="2514600"/>
            <a:ext cx="3429000" cy="41148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5" name="Line 6"/>
          <p:cNvSpPr>
            <a:spLocks noChangeShapeType="1"/>
          </p:cNvSpPr>
          <p:nvPr/>
        </p:nvSpPr>
        <p:spPr bwMode="auto">
          <a:xfrm flipV="1">
            <a:off x="7543800" y="3200400"/>
            <a:ext cx="2895600" cy="3429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6" name="Line 7"/>
          <p:cNvSpPr>
            <a:spLocks noChangeShapeType="1"/>
          </p:cNvSpPr>
          <p:nvPr/>
        </p:nvSpPr>
        <p:spPr bwMode="auto">
          <a:xfrm flipV="1">
            <a:off x="6324600" y="2514600"/>
            <a:ext cx="3505200" cy="411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17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松弛因子的影响</a:t>
            </a:r>
          </a:p>
        </p:txBody>
      </p:sp>
      <p:sp>
        <p:nvSpPr>
          <p:cNvPr id="389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6CBFA28-57A1-4360-86EA-18960714483F}" type="slidenum">
              <a:rPr lang="en-US" altLang="zh-CN" sz="1400"/>
              <a:pPr eaLnBrk="1" hangingPunct="1"/>
              <a:t>53</a:t>
            </a:fld>
            <a:endParaRPr lang="en-US" altLang="zh-CN" sz="1400"/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2133600"/>
            <a:ext cx="38385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3138488" y="5257800"/>
            <a:ext cx="2347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>
                <a:solidFill>
                  <a:schemeClr val="tx1"/>
                </a:solidFill>
                <a:latin typeface="Tahoma" pitchFamily="34" charset="0"/>
              </a:rPr>
              <a:t>C=10</a:t>
            </a:r>
            <a:r>
              <a:rPr kumimoji="1" lang="en-US" altLang="zh-CN" baseline="30000">
                <a:solidFill>
                  <a:schemeClr val="tx1"/>
                </a:solidFill>
                <a:latin typeface="Tahoma" pitchFamily="34" charset="0"/>
              </a:rPr>
              <a:t>5</a:t>
            </a:r>
          </a:p>
        </p:txBody>
      </p:sp>
      <p:pic>
        <p:nvPicPr>
          <p:cNvPr id="389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159001"/>
            <a:ext cx="4203700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7558088" y="5180013"/>
            <a:ext cx="1738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>
                <a:solidFill>
                  <a:schemeClr val="tx1"/>
                </a:solidFill>
                <a:latin typeface="Tahoma" pitchFamily="34" charset="0"/>
              </a:rPr>
              <a:t>C=10</a:t>
            </a:r>
            <a:r>
              <a:rPr kumimoji="1" lang="en-US" altLang="zh-CN" baseline="30000">
                <a:solidFill>
                  <a:schemeClr val="tx1"/>
                </a:solidFill>
                <a:latin typeface="Tahoma" pitchFamily="34" charset="0"/>
              </a:rPr>
              <a:t>-8</a:t>
            </a:r>
          </a:p>
        </p:txBody>
      </p:sp>
      <p:sp>
        <p:nvSpPr>
          <p:cNvPr id="38920" name="Line 7"/>
          <p:cNvSpPr>
            <a:spLocks noChangeShapeType="1"/>
          </p:cNvSpPr>
          <p:nvPr/>
        </p:nvSpPr>
        <p:spPr bwMode="auto">
          <a:xfrm flipV="1">
            <a:off x="1676400" y="1828800"/>
            <a:ext cx="2819400" cy="27432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1" name="Line 8"/>
          <p:cNvSpPr>
            <a:spLocks noChangeShapeType="1"/>
          </p:cNvSpPr>
          <p:nvPr/>
        </p:nvSpPr>
        <p:spPr bwMode="auto">
          <a:xfrm flipV="1">
            <a:off x="2286000" y="2057400"/>
            <a:ext cx="3124200" cy="30480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2" name="Line 9"/>
          <p:cNvSpPr>
            <a:spLocks noChangeShapeType="1"/>
          </p:cNvSpPr>
          <p:nvPr/>
        </p:nvSpPr>
        <p:spPr bwMode="auto">
          <a:xfrm flipV="1">
            <a:off x="5867400" y="2133600"/>
            <a:ext cx="4572000" cy="2286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3" name="Line 10"/>
          <p:cNvSpPr>
            <a:spLocks noChangeShapeType="1"/>
          </p:cNvSpPr>
          <p:nvPr/>
        </p:nvSpPr>
        <p:spPr bwMode="auto">
          <a:xfrm flipV="1">
            <a:off x="1752600" y="1828800"/>
            <a:ext cx="3352800" cy="3200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Oval 11"/>
          <p:cNvSpPr>
            <a:spLocks noChangeArrowheads="1"/>
          </p:cNvSpPr>
          <p:nvPr/>
        </p:nvSpPr>
        <p:spPr bwMode="auto">
          <a:xfrm>
            <a:off x="2400300" y="22098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5" name="Oval 12"/>
          <p:cNvSpPr>
            <a:spLocks noChangeArrowheads="1"/>
          </p:cNvSpPr>
          <p:nvPr/>
        </p:nvSpPr>
        <p:spPr bwMode="auto">
          <a:xfrm>
            <a:off x="2374900" y="35687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6" name="Oval 13"/>
          <p:cNvSpPr>
            <a:spLocks noChangeArrowheads="1"/>
          </p:cNvSpPr>
          <p:nvPr/>
        </p:nvSpPr>
        <p:spPr bwMode="auto">
          <a:xfrm>
            <a:off x="2832100" y="42545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Oval 14"/>
          <p:cNvSpPr>
            <a:spLocks noChangeArrowheads="1"/>
          </p:cNvSpPr>
          <p:nvPr/>
        </p:nvSpPr>
        <p:spPr bwMode="auto">
          <a:xfrm>
            <a:off x="3327400" y="28956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8" name="Oval 15"/>
          <p:cNvSpPr>
            <a:spLocks noChangeArrowheads="1"/>
          </p:cNvSpPr>
          <p:nvPr/>
        </p:nvSpPr>
        <p:spPr bwMode="auto">
          <a:xfrm>
            <a:off x="4241800" y="22098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9" name="Oval 16"/>
          <p:cNvSpPr>
            <a:spLocks noChangeArrowheads="1"/>
          </p:cNvSpPr>
          <p:nvPr/>
        </p:nvSpPr>
        <p:spPr bwMode="auto">
          <a:xfrm>
            <a:off x="4254500" y="49149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0" name="Oval 17"/>
          <p:cNvSpPr>
            <a:spLocks noChangeArrowheads="1"/>
          </p:cNvSpPr>
          <p:nvPr/>
        </p:nvSpPr>
        <p:spPr bwMode="auto">
          <a:xfrm>
            <a:off x="7010400" y="41275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1" name="Oval 18"/>
          <p:cNvSpPr>
            <a:spLocks noChangeArrowheads="1"/>
          </p:cNvSpPr>
          <p:nvPr/>
        </p:nvSpPr>
        <p:spPr bwMode="auto">
          <a:xfrm>
            <a:off x="6489700" y="23749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2" name="Oval 19"/>
          <p:cNvSpPr>
            <a:spLocks noChangeArrowheads="1"/>
          </p:cNvSpPr>
          <p:nvPr/>
        </p:nvSpPr>
        <p:spPr bwMode="auto">
          <a:xfrm>
            <a:off x="7505700" y="29718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Oval 20"/>
          <p:cNvSpPr>
            <a:spLocks noChangeArrowheads="1"/>
          </p:cNvSpPr>
          <p:nvPr/>
        </p:nvSpPr>
        <p:spPr bwMode="auto">
          <a:xfrm>
            <a:off x="8521700" y="2387600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Oval 21"/>
          <p:cNvSpPr>
            <a:spLocks noChangeArrowheads="1"/>
          </p:cNvSpPr>
          <p:nvPr/>
        </p:nvSpPr>
        <p:spPr bwMode="auto">
          <a:xfrm>
            <a:off x="5181600" y="2209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Oval 22"/>
          <p:cNvSpPr>
            <a:spLocks noChangeArrowheads="1"/>
          </p:cNvSpPr>
          <p:nvPr/>
        </p:nvSpPr>
        <p:spPr bwMode="auto">
          <a:xfrm>
            <a:off x="6477000" y="471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Oval 23"/>
          <p:cNvSpPr>
            <a:spLocks noChangeArrowheads="1"/>
          </p:cNvSpPr>
          <p:nvPr/>
        </p:nvSpPr>
        <p:spPr bwMode="auto">
          <a:xfrm>
            <a:off x="6489700" y="3543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Oval 24"/>
          <p:cNvSpPr>
            <a:spLocks noChangeArrowheads="1"/>
          </p:cNvSpPr>
          <p:nvPr/>
        </p:nvSpPr>
        <p:spPr bwMode="auto">
          <a:xfrm>
            <a:off x="4229100" y="2895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Oval 25"/>
          <p:cNvSpPr>
            <a:spLocks noChangeArrowheads="1"/>
          </p:cNvSpPr>
          <p:nvPr/>
        </p:nvSpPr>
        <p:spPr bwMode="auto">
          <a:xfrm>
            <a:off x="9537700" y="2387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9" name="Oval 26"/>
          <p:cNvSpPr>
            <a:spLocks noChangeArrowheads="1"/>
          </p:cNvSpPr>
          <p:nvPr/>
        </p:nvSpPr>
        <p:spPr bwMode="auto">
          <a:xfrm>
            <a:off x="8521700" y="471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0" name="Oval 27"/>
          <p:cNvSpPr>
            <a:spLocks noChangeArrowheads="1"/>
          </p:cNvSpPr>
          <p:nvPr/>
        </p:nvSpPr>
        <p:spPr bwMode="auto">
          <a:xfrm>
            <a:off x="8521700" y="2971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02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XOR</a:t>
            </a:r>
            <a:r>
              <a:rPr lang="zh-CN" altLang="en-US"/>
              <a:t>问题分类面</a:t>
            </a:r>
          </a:p>
        </p:txBody>
      </p:sp>
      <p:sp>
        <p:nvSpPr>
          <p:cNvPr id="399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C046A3F-A9D9-404B-8552-C8A8EDE34D3A}" type="slidenum">
              <a:rPr lang="en-US" altLang="zh-CN" sz="1400"/>
              <a:pPr eaLnBrk="1" hangingPunct="1"/>
              <a:t>54</a:t>
            </a:fld>
            <a:endParaRPr lang="en-US" altLang="zh-CN" sz="1400"/>
          </a:p>
        </p:txBody>
      </p:sp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2971800" y="1828801"/>
          <a:ext cx="5638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位图图像" r:id="rId3" imgW="6295238" imgH="4704762" progId="Paint.Picture">
                  <p:embed/>
                </p:oleObj>
              </mc:Choice>
              <mc:Fallback>
                <p:oleObj name="位图图像" r:id="rId3" imgW="6295238" imgH="4704762" progId="Paint.Picture">
                  <p:embed/>
                  <p:pic>
                    <p:nvPicPr>
                      <p:cNvPr id="3994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28801"/>
                        <a:ext cx="5638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Oval 4"/>
          <p:cNvSpPr>
            <a:spLocks noChangeArrowheads="1"/>
          </p:cNvSpPr>
          <p:nvPr/>
        </p:nvSpPr>
        <p:spPr bwMode="auto">
          <a:xfrm>
            <a:off x="3749675" y="58070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2" name="Oval 5"/>
          <p:cNvSpPr>
            <a:spLocks noChangeArrowheads="1"/>
          </p:cNvSpPr>
          <p:nvPr/>
        </p:nvSpPr>
        <p:spPr bwMode="auto">
          <a:xfrm>
            <a:off x="7724775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3" name="Oval 6"/>
          <p:cNvSpPr>
            <a:spLocks noChangeArrowheads="1"/>
          </p:cNvSpPr>
          <p:nvPr/>
        </p:nvSpPr>
        <p:spPr bwMode="auto">
          <a:xfrm>
            <a:off x="7680325" y="5819775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Oval 7"/>
          <p:cNvSpPr>
            <a:spLocks noChangeArrowheads="1"/>
          </p:cNvSpPr>
          <p:nvPr/>
        </p:nvSpPr>
        <p:spPr bwMode="auto">
          <a:xfrm>
            <a:off x="3749675" y="1965325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67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非线性问题的例子</a:t>
            </a:r>
          </a:p>
        </p:txBody>
      </p:sp>
      <p:sp>
        <p:nvSpPr>
          <p:cNvPr id="409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E6B7E72-DD02-4830-A5FA-F3B591244FEB}" type="slidenum">
              <a:rPr lang="en-US" altLang="zh-CN" sz="1400"/>
              <a:pPr eaLnBrk="1" hangingPunct="1"/>
              <a:t>55</a:t>
            </a:fld>
            <a:endParaRPr lang="en-US" altLang="zh-CN" sz="1400"/>
          </a:p>
        </p:txBody>
      </p:sp>
      <p:graphicFrame>
        <p:nvGraphicFramePr>
          <p:cNvPr id="40964" name="Object 3"/>
          <p:cNvGraphicFramePr>
            <a:graphicFrameLocks noChangeAspect="1"/>
          </p:cNvGraphicFramePr>
          <p:nvPr/>
        </p:nvGraphicFramePr>
        <p:xfrm>
          <a:off x="4495800" y="1752600"/>
          <a:ext cx="55626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位图图像" r:id="rId3" imgW="6276190" imgH="4686954" progId="Paint.Picture">
                  <p:embed/>
                </p:oleObj>
              </mc:Choice>
              <mc:Fallback>
                <p:oleObj name="位图图像" r:id="rId3" imgW="6276190" imgH="4686954" progId="Paint.Picture">
                  <p:embed/>
                  <p:pic>
                    <p:nvPicPr>
                      <p:cNvPr id="409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752600"/>
                        <a:ext cx="5562600" cy="415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1752601" y="2286000"/>
            <a:ext cx="2449513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二次多项式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总样本数的</a:t>
            </a:r>
            <a:r>
              <a:rPr lang="en-US" altLang="zh-CN" sz="1800">
                <a:solidFill>
                  <a:schemeClr val="tx1"/>
                </a:solidFill>
              </a:rPr>
              <a:t>=8.3%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</a:t>
            </a:r>
            <a:r>
              <a:rPr lang="zh-CN" altLang="en-US" sz="1800">
                <a:solidFill>
                  <a:schemeClr val="tx1"/>
                </a:solidFill>
              </a:rPr>
              <a:t>很好分开</a:t>
            </a:r>
          </a:p>
        </p:txBody>
      </p:sp>
      <p:graphicFrame>
        <p:nvGraphicFramePr>
          <p:cNvPr id="40966" name="Object 5"/>
          <p:cNvGraphicFramePr>
            <a:graphicFrameLocks noChangeAspect="1"/>
          </p:cNvGraphicFramePr>
          <p:nvPr/>
        </p:nvGraphicFramePr>
        <p:xfrm>
          <a:off x="7162800" y="914401"/>
          <a:ext cx="13716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0" name="Equation" r:id="rId5" imgW="647700" imgH="241300" progId="Equation.DSMT4">
                  <p:embed/>
                </p:oleObj>
              </mc:Choice>
              <mc:Fallback>
                <p:oleObj name="Equation" r:id="rId5" imgW="647700" imgH="241300" progId="Equation.DSMT4">
                  <p:embed/>
                  <p:pic>
                    <p:nvPicPr>
                      <p:cNvPr id="409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914401"/>
                        <a:ext cx="13716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0469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采用三次多项式</a:t>
            </a:r>
          </a:p>
        </p:txBody>
      </p:sp>
      <p:sp>
        <p:nvSpPr>
          <p:cNvPr id="419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2713C98-F5DD-4B67-90F5-7B4FA9EB9543}" type="slidenum">
              <a:rPr lang="en-US" altLang="zh-CN" sz="1400"/>
              <a:pPr eaLnBrk="1" hangingPunct="1"/>
              <a:t>56</a:t>
            </a:fld>
            <a:endParaRPr lang="en-US" altLang="zh-CN" sz="1400"/>
          </a:p>
        </p:txBody>
      </p:sp>
      <p:graphicFrame>
        <p:nvGraphicFramePr>
          <p:cNvPr id="41988" name="Object 3"/>
          <p:cNvGraphicFramePr>
            <a:graphicFrameLocks noChangeAspect="1"/>
          </p:cNvGraphicFramePr>
          <p:nvPr/>
        </p:nvGraphicFramePr>
        <p:xfrm>
          <a:off x="4724400" y="1828801"/>
          <a:ext cx="5486400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位图图像" r:id="rId3" imgW="6268325" imgH="4704762" progId="Paint.Picture">
                  <p:embed/>
                </p:oleObj>
              </mc:Choice>
              <mc:Fallback>
                <p:oleObj name="位图图像" r:id="rId3" imgW="6268325" imgH="4704762" progId="Paint.Picture">
                  <p:embed/>
                  <p:pic>
                    <p:nvPicPr>
                      <p:cNvPr id="4198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828801"/>
                        <a:ext cx="5486400" cy="411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1905001" y="2286000"/>
            <a:ext cx="2449513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三次多项式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总样本数的</a:t>
            </a:r>
            <a:r>
              <a:rPr lang="en-US" altLang="zh-CN" sz="1800">
                <a:solidFill>
                  <a:schemeClr val="tx1"/>
                </a:solidFill>
              </a:rPr>
              <a:t>=7.5%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</a:t>
            </a:r>
            <a:r>
              <a:rPr lang="zh-CN" altLang="en-US" sz="1800">
                <a:solidFill>
                  <a:schemeClr val="tx1"/>
                </a:solidFill>
              </a:rPr>
              <a:t>很好分开但是分类面不同</a:t>
            </a:r>
          </a:p>
        </p:txBody>
      </p:sp>
      <p:graphicFrame>
        <p:nvGraphicFramePr>
          <p:cNvPr id="41990" name="Object 5"/>
          <p:cNvGraphicFramePr>
            <a:graphicFrameLocks noChangeAspect="1"/>
          </p:cNvGraphicFramePr>
          <p:nvPr/>
        </p:nvGraphicFramePr>
        <p:xfrm>
          <a:off x="7162800" y="914401"/>
          <a:ext cx="13716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Equation" r:id="rId5" imgW="647700" imgH="241300" progId="Equation.DSMT4">
                  <p:embed/>
                </p:oleObj>
              </mc:Choice>
              <mc:Fallback>
                <p:oleObj name="Equation" r:id="rId5" imgW="647700" imgH="241300" progId="Equation.DSMT4">
                  <p:embed/>
                  <p:pic>
                    <p:nvPicPr>
                      <p:cNvPr id="419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914401"/>
                        <a:ext cx="13716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447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高斯核  </a:t>
            </a:r>
            <a:r>
              <a:rPr lang="en-US" altLang="zh-CN"/>
              <a:t>sigm=1</a:t>
            </a:r>
          </a:p>
        </p:txBody>
      </p:sp>
      <p:sp>
        <p:nvSpPr>
          <p:cNvPr id="430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76CD75D-4EC1-4553-8CAB-3E60F65DC397}" type="slidenum">
              <a:rPr lang="en-US" altLang="zh-CN" sz="1400"/>
              <a:pPr eaLnBrk="1" hangingPunct="1"/>
              <a:t>57</a:t>
            </a:fld>
            <a:endParaRPr lang="en-US" altLang="zh-CN" sz="1400"/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1905001" y="2286000"/>
            <a:ext cx="2449513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高斯核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总样本数的</a:t>
            </a:r>
            <a:r>
              <a:rPr lang="en-US" altLang="zh-CN" sz="1800">
                <a:solidFill>
                  <a:schemeClr val="tx1"/>
                </a:solidFill>
              </a:rPr>
              <a:t>=8.3%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</a:t>
            </a:r>
            <a:r>
              <a:rPr lang="zh-CN" altLang="en-US" sz="1800">
                <a:solidFill>
                  <a:schemeClr val="tx1"/>
                </a:solidFill>
              </a:rPr>
              <a:t>高斯核相当于无限阶的多项式</a:t>
            </a: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4648200" y="1828801"/>
          <a:ext cx="5562600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位图图像" r:id="rId3" imgW="6287378" imgH="4715533" progId="Paint.Picture">
                  <p:embed/>
                </p:oleObj>
              </mc:Choice>
              <mc:Fallback>
                <p:oleObj name="位图图像" r:id="rId3" imgW="6287378" imgH="4715533" progId="Paint.Picture">
                  <p:embed/>
                  <p:pic>
                    <p:nvPicPr>
                      <p:cNvPr id="430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828801"/>
                        <a:ext cx="5562600" cy="417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5"/>
          <p:cNvGraphicFramePr>
            <a:graphicFrameLocks noChangeAspect="1"/>
          </p:cNvGraphicFramePr>
          <p:nvPr/>
        </p:nvGraphicFramePr>
        <p:xfrm>
          <a:off x="6858000" y="838201"/>
          <a:ext cx="26670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Equation" r:id="rId5" imgW="1244600" imgH="393700" progId="Equation.DSMT4">
                  <p:embed/>
                </p:oleObj>
              </mc:Choice>
              <mc:Fallback>
                <p:oleObj name="Equation" r:id="rId5" imgW="1244600" imgH="393700" progId="Equation.DSMT4">
                  <p:embed/>
                  <p:pic>
                    <p:nvPicPr>
                      <p:cNvPr id="430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838201"/>
                        <a:ext cx="26670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07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高斯核  </a:t>
            </a:r>
            <a:r>
              <a:rPr lang="en-US" altLang="zh-CN"/>
              <a:t>sigm=2</a:t>
            </a:r>
          </a:p>
        </p:txBody>
      </p:sp>
      <p:sp>
        <p:nvSpPr>
          <p:cNvPr id="440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9FF5EE6-B776-4A41-8DAD-DDA9036BA626}" type="slidenum">
              <a:rPr lang="en-US" altLang="zh-CN" sz="1400"/>
              <a:pPr eaLnBrk="1" hangingPunct="1"/>
              <a:t>58</a:t>
            </a:fld>
            <a:endParaRPr lang="en-US" altLang="zh-CN" sz="1400"/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1905001" y="2286000"/>
            <a:ext cx="2449513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高斯核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@sigma</a:t>
            </a:r>
            <a:r>
              <a:rPr lang="zh-CN" altLang="en-US" sz="1800">
                <a:solidFill>
                  <a:schemeClr val="tx1"/>
                </a:solidFill>
              </a:rPr>
              <a:t>的选取影响很大</a:t>
            </a:r>
          </a:p>
        </p:txBody>
      </p:sp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4876800" y="1998664"/>
          <a:ext cx="5486400" cy="409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位图图像" r:id="rId3" imgW="6287378" imgH="4695238" progId="Paint.Picture">
                  <p:embed/>
                </p:oleObj>
              </mc:Choice>
              <mc:Fallback>
                <p:oleObj name="位图图像" r:id="rId3" imgW="6287378" imgH="4695238" progId="Paint.Picture">
                  <p:embed/>
                  <p:pic>
                    <p:nvPicPr>
                      <p:cNvPr id="440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998664"/>
                        <a:ext cx="5486400" cy="409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5"/>
          <p:cNvGraphicFramePr>
            <a:graphicFrameLocks noChangeAspect="1"/>
          </p:cNvGraphicFramePr>
          <p:nvPr/>
        </p:nvGraphicFramePr>
        <p:xfrm>
          <a:off x="6858000" y="838201"/>
          <a:ext cx="26670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2" name="Equation" r:id="rId5" imgW="1244600" imgH="393700" progId="Equation.DSMT4">
                  <p:embed/>
                </p:oleObj>
              </mc:Choice>
              <mc:Fallback>
                <p:oleObj name="Equation" r:id="rId5" imgW="1244600" imgH="393700" progId="Equation.DSMT4">
                  <p:embed/>
                  <p:pic>
                    <p:nvPicPr>
                      <p:cNvPr id="440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838201"/>
                        <a:ext cx="26670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709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高斯核  </a:t>
            </a:r>
            <a:r>
              <a:rPr lang="en-US" altLang="zh-CN"/>
              <a:t>sigm=3</a:t>
            </a:r>
          </a:p>
        </p:txBody>
      </p:sp>
      <p:sp>
        <p:nvSpPr>
          <p:cNvPr id="450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27B86A2-C1FD-4F07-B117-0F6340E07275}" type="slidenum">
              <a:rPr lang="en-US" altLang="zh-CN" sz="1400"/>
              <a:pPr eaLnBrk="1" hangingPunct="1"/>
              <a:t>59</a:t>
            </a:fld>
            <a:endParaRPr lang="en-US" altLang="zh-CN" sz="1400"/>
          </a:p>
        </p:txBody>
      </p:sp>
      <p:graphicFrame>
        <p:nvGraphicFramePr>
          <p:cNvPr id="45060" name="Object 3"/>
          <p:cNvGraphicFramePr>
            <a:graphicFrameLocks noChangeAspect="1"/>
          </p:cNvGraphicFramePr>
          <p:nvPr/>
        </p:nvGraphicFramePr>
        <p:xfrm>
          <a:off x="4724400" y="1828801"/>
          <a:ext cx="55626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位图图像" r:id="rId3" imgW="6304762" imgH="4704762" progId="Paint.Picture">
                  <p:embed/>
                </p:oleObj>
              </mc:Choice>
              <mc:Fallback>
                <p:oleObj name="位图图像" r:id="rId3" imgW="6304762" imgH="4704762" progId="Paint.Picture">
                  <p:embed/>
                  <p:pic>
                    <p:nvPicPr>
                      <p:cNvPr id="4506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828801"/>
                        <a:ext cx="5562600" cy="414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1905001" y="2286000"/>
            <a:ext cx="2449513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高斯内核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总样本数的</a:t>
            </a:r>
            <a:r>
              <a:rPr lang="en-US" altLang="zh-CN" sz="1800">
                <a:solidFill>
                  <a:schemeClr val="tx1"/>
                </a:solidFill>
              </a:rPr>
              <a:t>=7.5%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</a:t>
            </a:r>
            <a:r>
              <a:rPr lang="zh-CN" altLang="en-US" sz="1800">
                <a:solidFill>
                  <a:schemeClr val="tx1"/>
                </a:solidFill>
              </a:rPr>
              <a:t>高斯内核相当于无限阶的多项式</a:t>
            </a:r>
          </a:p>
        </p:txBody>
      </p:sp>
      <p:graphicFrame>
        <p:nvGraphicFramePr>
          <p:cNvPr id="45062" name="Object 5"/>
          <p:cNvGraphicFramePr>
            <a:graphicFrameLocks noChangeAspect="1"/>
          </p:cNvGraphicFramePr>
          <p:nvPr/>
        </p:nvGraphicFramePr>
        <p:xfrm>
          <a:off x="6858000" y="838201"/>
          <a:ext cx="26670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6" name="Equation" r:id="rId5" imgW="1244600" imgH="393700" progId="Equation.DSMT4">
                  <p:embed/>
                </p:oleObj>
              </mc:Choice>
              <mc:Fallback>
                <p:oleObj name="Equation" r:id="rId5" imgW="1244600" imgH="393700" progId="Equation.DSMT4">
                  <p:embed/>
                  <p:pic>
                    <p:nvPicPr>
                      <p:cNvPr id="450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838201"/>
                        <a:ext cx="26670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793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33AD-5139-3245-B94F-B3502EAD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4  </a:t>
            </a:r>
            <a:r>
              <a:rPr lang="zh-CN" altLang="en-US" dirty="0"/>
              <a:t>不同人可能信号存在差异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21646-D2DC-A94E-A799-E8547460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15" y="2224088"/>
            <a:ext cx="21590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7FBE1-75EE-4B4D-9E8D-0BA0ACBD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65" y="2262188"/>
            <a:ext cx="21209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6AB03-06BE-D845-8C58-65865548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582" y="3678240"/>
            <a:ext cx="21209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537EB-8A0C-5141-98BA-0A64C09C3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865" y="3727179"/>
            <a:ext cx="2057400" cy="1295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97521B-909C-2541-B13D-A35E50DA7CFB}"/>
              </a:ext>
            </a:extLst>
          </p:cNvPr>
          <p:cNvGrpSpPr/>
          <p:nvPr/>
        </p:nvGrpSpPr>
        <p:grpSpPr>
          <a:xfrm>
            <a:off x="3820997" y="2262188"/>
            <a:ext cx="630618" cy="2777290"/>
            <a:chOff x="2697047" y="1486301"/>
            <a:chExt cx="630618" cy="632585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287D68-DE5B-5C46-A31E-161C4FDE2CFF}"/>
                </a:ext>
              </a:extLst>
            </p:cNvPr>
            <p:cNvCxnSpPr/>
            <p:nvPr/>
          </p:nvCxnSpPr>
          <p:spPr>
            <a:xfrm>
              <a:off x="2697047" y="1542736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63BECD-CF62-FB40-8314-8D7D4FEBCCA2}"/>
                </a:ext>
              </a:extLst>
            </p:cNvPr>
            <p:cNvCxnSpPr/>
            <p:nvPr/>
          </p:nvCxnSpPr>
          <p:spPr>
            <a:xfrm>
              <a:off x="3327665" y="1486301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BFAAA-262E-694D-9BCD-17A0C148753F}"/>
              </a:ext>
            </a:extLst>
          </p:cNvPr>
          <p:cNvGrpSpPr/>
          <p:nvPr/>
        </p:nvGrpSpPr>
        <p:grpSpPr>
          <a:xfrm>
            <a:off x="6402940" y="2319484"/>
            <a:ext cx="630618" cy="2777290"/>
            <a:chOff x="2697047" y="1486301"/>
            <a:chExt cx="630618" cy="632585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A1F7AA-E270-3C41-81AD-A4F8F6CC8C77}"/>
                </a:ext>
              </a:extLst>
            </p:cNvPr>
            <p:cNvCxnSpPr/>
            <p:nvPr/>
          </p:nvCxnSpPr>
          <p:spPr>
            <a:xfrm>
              <a:off x="2697047" y="1542736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3BC03B-9001-D04F-BA10-4A9004F7EA9D}"/>
                </a:ext>
              </a:extLst>
            </p:cNvPr>
            <p:cNvCxnSpPr/>
            <p:nvPr/>
          </p:nvCxnSpPr>
          <p:spPr>
            <a:xfrm>
              <a:off x="3327665" y="1486301"/>
              <a:ext cx="0" cy="6269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9711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高斯核  </a:t>
            </a:r>
            <a:r>
              <a:rPr lang="en-US" altLang="zh-CN"/>
              <a:t>sigm=9</a:t>
            </a:r>
          </a:p>
        </p:txBody>
      </p:sp>
      <p:sp>
        <p:nvSpPr>
          <p:cNvPr id="460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17119B0-722C-4806-9EAD-2D63A000D83A}" type="slidenum">
              <a:rPr lang="en-US" altLang="zh-CN" sz="1400"/>
              <a:pPr eaLnBrk="1" hangingPunct="1"/>
              <a:t>60</a:t>
            </a:fld>
            <a:endParaRPr lang="en-US" altLang="zh-CN" sz="1400"/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1905001" y="2286000"/>
            <a:ext cx="2449513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=120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高斯核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@sigma</a:t>
            </a:r>
            <a:r>
              <a:rPr lang="zh-CN" altLang="en-US" sz="1800">
                <a:solidFill>
                  <a:schemeClr val="tx1"/>
                </a:solidFill>
              </a:rPr>
              <a:t>增加，运算量增加</a:t>
            </a:r>
          </a:p>
        </p:txBody>
      </p:sp>
      <p:graphicFrame>
        <p:nvGraphicFramePr>
          <p:cNvPr id="46085" name="Object 4"/>
          <p:cNvGraphicFramePr>
            <a:graphicFrameLocks noChangeAspect="1"/>
          </p:cNvGraphicFramePr>
          <p:nvPr/>
        </p:nvGraphicFramePr>
        <p:xfrm>
          <a:off x="4572000" y="1828801"/>
          <a:ext cx="55626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位图图像" r:id="rId3" imgW="6287378" imgH="4704762" progId="Paint.Picture">
                  <p:embed/>
                </p:oleObj>
              </mc:Choice>
              <mc:Fallback>
                <p:oleObj name="位图图像" r:id="rId3" imgW="6287378" imgH="4704762" progId="Paint.Picture">
                  <p:embed/>
                  <p:pic>
                    <p:nvPicPr>
                      <p:cNvPr id="460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28801"/>
                        <a:ext cx="5562600" cy="416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5"/>
          <p:cNvGraphicFramePr>
            <a:graphicFrameLocks noChangeAspect="1"/>
          </p:cNvGraphicFramePr>
          <p:nvPr/>
        </p:nvGraphicFramePr>
        <p:xfrm>
          <a:off x="6858000" y="838201"/>
          <a:ext cx="26670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0" name="Equation" r:id="rId5" imgW="1244600" imgH="393700" progId="Equation.DSMT4">
                  <p:embed/>
                </p:oleObj>
              </mc:Choice>
              <mc:Fallback>
                <p:oleObj name="Equation" r:id="rId5" imgW="1244600" imgH="393700" progId="Equation.DSMT4">
                  <p:embed/>
                  <p:pic>
                    <p:nvPicPr>
                      <p:cNvPr id="460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838201"/>
                        <a:ext cx="266700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482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核的选择是很重要的</a:t>
            </a:r>
          </a:p>
        </p:txBody>
      </p:sp>
      <p:sp>
        <p:nvSpPr>
          <p:cNvPr id="471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01B7838-AE64-47A1-809F-DA5715C7C289}" type="slidenum">
              <a:rPr lang="en-US" altLang="zh-CN" sz="1400"/>
              <a:pPr eaLnBrk="1" hangingPunct="1"/>
              <a:t>61</a:t>
            </a:fld>
            <a:endParaRPr lang="en-US" altLang="zh-CN" sz="1400"/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1905000" y="2286001"/>
            <a:ext cx="7772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核的选择对结果有很大的影响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但是核的选择却没有统一的方法，大多要靠经验</a:t>
            </a:r>
          </a:p>
        </p:txBody>
      </p:sp>
    </p:spTree>
    <p:extLst>
      <p:ext uri="{BB962C8B-B14F-4D97-AF65-F5344CB8AC3E}">
        <p14:creationId xmlns:p14="http://schemas.microsoft.com/office/powerpoint/2010/main" val="287155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相互包含的例子</a:t>
            </a:r>
          </a:p>
        </p:txBody>
      </p:sp>
      <p:sp>
        <p:nvSpPr>
          <p:cNvPr id="481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70E41BE-3AE5-49F0-93D7-CA34442BE5D0}" type="slidenum">
              <a:rPr lang="en-US" altLang="zh-CN" sz="1400"/>
              <a:pPr eaLnBrk="1" hangingPunct="1"/>
              <a:t>62</a:t>
            </a:fld>
            <a:endParaRPr lang="en-US" altLang="zh-CN" sz="1400"/>
          </a:p>
        </p:txBody>
      </p:sp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4724400" y="1905000"/>
          <a:ext cx="5486400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位图图像" r:id="rId3" imgW="6295238" imgH="4695238" progId="Paint.Picture">
                  <p:embed/>
                </p:oleObj>
              </mc:Choice>
              <mc:Fallback>
                <p:oleObj name="位图图像" r:id="rId3" imgW="6295238" imgH="4695238" progId="Paint.Picture">
                  <p:embed/>
                  <p:pic>
                    <p:nvPicPr>
                      <p:cNvPr id="481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05000"/>
                        <a:ext cx="5486400" cy="409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905001" y="2286000"/>
            <a:ext cx="2449513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样本数</a:t>
            </a:r>
            <a:r>
              <a:rPr lang="en-US" altLang="zh-CN" sz="1800">
                <a:solidFill>
                  <a:schemeClr val="tx1"/>
                </a:solidFill>
              </a:rPr>
              <a:t>=8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核</a:t>
            </a:r>
            <a:r>
              <a:rPr lang="en-US" altLang="zh-CN" sz="1800">
                <a:solidFill>
                  <a:schemeClr val="tx1"/>
                </a:solidFill>
              </a:rPr>
              <a:t>=</a:t>
            </a:r>
            <a:r>
              <a:rPr lang="zh-CN" altLang="en-US" sz="1800">
                <a:solidFill>
                  <a:schemeClr val="tx1"/>
                </a:solidFill>
              </a:rPr>
              <a:t>三次多项式</a:t>
            </a:r>
          </a:p>
          <a:p>
            <a:pPr algn="l" eaLnBrk="1" hangingPunct="1">
              <a:spcBef>
                <a:spcPct val="50000"/>
              </a:spcBef>
            </a:pPr>
            <a:endParaRPr lang="zh-CN" altLang="en-US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</a:rPr>
              <a:t>支持向量</a:t>
            </a:r>
            <a:r>
              <a:rPr lang="en-US" altLang="zh-CN" sz="1800">
                <a:solidFill>
                  <a:schemeClr val="tx1"/>
                </a:solidFill>
              </a:rPr>
              <a:t>/</a:t>
            </a:r>
            <a:r>
              <a:rPr lang="zh-CN" altLang="en-US" sz="1800">
                <a:solidFill>
                  <a:schemeClr val="tx1"/>
                </a:solidFill>
              </a:rPr>
              <a:t>总样本数的</a:t>
            </a:r>
            <a:r>
              <a:rPr lang="en-US" altLang="zh-CN" sz="1800">
                <a:solidFill>
                  <a:schemeClr val="tx1"/>
                </a:solidFill>
              </a:rPr>
              <a:t>=100%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1800">
              <a:solidFill>
                <a:schemeClr val="tx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</a:rPr>
              <a:t>@</a:t>
            </a:r>
            <a:r>
              <a:rPr lang="zh-CN" altLang="en-US" sz="1800">
                <a:solidFill>
                  <a:schemeClr val="tx1"/>
                </a:solidFill>
              </a:rPr>
              <a:t>小样本效果好</a:t>
            </a:r>
          </a:p>
        </p:txBody>
      </p:sp>
    </p:spTree>
    <p:extLst>
      <p:ext uri="{BB962C8B-B14F-4D97-AF65-F5344CB8AC3E}">
        <p14:creationId xmlns:p14="http://schemas.microsoft.com/office/powerpoint/2010/main" val="3901726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多类问题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           c-1</a:t>
            </a:r>
            <a:r>
              <a:rPr lang="zh-CN" altLang="en-US" dirty="0"/>
              <a:t>个两类问题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                        个线性判别函数 </a:t>
            </a:r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D394684-8526-4E37-8048-7803CA9BD8C1}" type="slidenum">
              <a:rPr lang="zh-CN" altLang="en-US" sz="140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63</a:t>
            </a:fld>
            <a:endParaRPr lang="en-US" altLang="zh-CN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1524001" y="31728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1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676346"/>
              </p:ext>
            </p:extLst>
          </p:nvPr>
        </p:nvGraphicFramePr>
        <p:xfrm>
          <a:off x="938214" y="2264033"/>
          <a:ext cx="5667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7" name="Equation" r:id="rId3" imgW="171412" imgH="123900" progId="Equation.3">
                  <p:embed/>
                </p:oleObj>
              </mc:Choice>
              <mc:Fallback>
                <p:oleObj name="Equation" r:id="rId3" imgW="171412" imgH="123900" progId="Equation.3">
                  <p:embed/>
                  <p:pic>
                    <p:nvPicPr>
                      <p:cNvPr id="491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4" y="2264033"/>
                        <a:ext cx="5667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1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44457"/>
              </p:ext>
            </p:extLst>
          </p:nvPr>
        </p:nvGraphicFramePr>
        <p:xfrm>
          <a:off x="938214" y="3553341"/>
          <a:ext cx="190817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8" name="Equation" r:id="rId5" imgW="666754" imgH="371429" progId="Equation.3">
                  <p:embed/>
                </p:oleObj>
              </mc:Choice>
              <mc:Fallback>
                <p:oleObj name="Equation" r:id="rId5" imgW="666754" imgH="371429" progId="Equation.3">
                  <p:embed/>
                  <p:pic>
                    <p:nvPicPr>
                      <p:cNvPr id="491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4" y="3553341"/>
                        <a:ext cx="190817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870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 多类问题 </a:t>
            </a:r>
          </a:p>
        </p:txBody>
      </p:sp>
      <p:sp>
        <p:nvSpPr>
          <p:cNvPr id="501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FD7B3A3-FC17-4187-9ED1-825FECCDE38C}" type="slidenum">
              <a:rPr lang="zh-CN" altLang="en-US" sz="140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64</a:t>
            </a:fld>
            <a:endParaRPr lang="en-US" altLang="zh-CN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1524001" y="31728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0182" name="Picture 9" descr="ms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79248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380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 多类问题 </a:t>
            </a:r>
          </a:p>
        </p:txBody>
      </p:sp>
      <p:sp>
        <p:nvSpPr>
          <p:cNvPr id="512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D172D6B-809E-472A-A3EE-68EEE2B07E0B}" type="slidenum">
              <a:rPr lang="zh-CN" altLang="en-US" sz="140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65</a:t>
            </a:fld>
            <a:endParaRPr lang="en-US" altLang="zh-CN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1204" name="Rectangle 3"/>
          <p:cNvSpPr>
            <a:spLocks noChangeArrowheads="1"/>
          </p:cNvSpPr>
          <p:nvPr/>
        </p:nvSpPr>
        <p:spPr bwMode="auto">
          <a:xfrm>
            <a:off x="1524001" y="31728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05" name="Rectangle 4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51206" name="Picture 6" descr="ms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1"/>
            <a:ext cx="7315200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453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问题：</a:t>
            </a:r>
            <a:r>
              <a:rPr lang="zh-CN" altLang="en-US" b="0"/>
              <a:t>过拟合</a:t>
            </a:r>
            <a:r>
              <a:rPr lang="en-US" altLang="zh-CN" b="0"/>
              <a:t>(overfitting)</a:t>
            </a:r>
            <a:r>
              <a:rPr lang="en-US" altLang="zh-CN"/>
              <a:t> 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227263" y="1485900"/>
            <a:ext cx="7637462" cy="24003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</a:t>
            </a: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3276600" y="1524001"/>
          <a:ext cx="4730750" cy="451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Bitmap Image" r:id="rId4" imgW="2228571" imgH="2180952" progId="Paint.Picture">
                  <p:embed/>
                </p:oleObj>
              </mc:Choice>
              <mc:Fallback>
                <p:oleObj name="Bitmap Image" r:id="rId4" imgW="2228571" imgH="2180952" progId="Paint.Picture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524001"/>
                        <a:ext cx="4730750" cy="451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589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问题：</a:t>
            </a:r>
            <a:r>
              <a:rPr lang="zh-CN" altLang="en-US" b="0"/>
              <a:t>过拟合</a:t>
            </a:r>
            <a:r>
              <a:rPr lang="en-US" altLang="zh-CN" b="0"/>
              <a:t>(overfitting)</a:t>
            </a:r>
            <a:r>
              <a:rPr lang="en-US" altLang="zh-CN"/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227263" y="1485900"/>
            <a:ext cx="7637462" cy="24003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3352801" y="1708151"/>
          <a:ext cx="4486275" cy="443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Bitmap Image" r:id="rId4" imgW="2266667" imgH="2295238" progId="Paint.Picture">
                  <p:embed/>
                </p:oleObj>
              </mc:Choice>
              <mc:Fallback>
                <p:oleObj name="Bitmap Image" r:id="rId4" imgW="2266667" imgH="2295238" progId="Paint.Picture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1708151"/>
                        <a:ext cx="4486275" cy="443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199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461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/>
              <a:t>数据的多项式拟合</a:t>
            </a:r>
          </a:p>
        </p:txBody>
      </p:sp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0526" y="1943100"/>
            <a:ext cx="6145213" cy="1619250"/>
          </a:xfrm>
          <a:noFill/>
        </p:spPr>
      </p:pic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227263" y="4343400"/>
            <a:ext cx="77708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/>
          <a:p>
            <a:pPr marL="234950" indent="-234950" defTabSz="912813" eaLnBrk="0" hangingPunct="0">
              <a:lnSpc>
                <a:spcPct val="85000"/>
              </a:lnSpc>
              <a:spcAft>
                <a:spcPct val="40000"/>
              </a:spcAft>
              <a:buClr>
                <a:schemeClr val="hlink"/>
              </a:buClr>
              <a:buSzPct val="80000"/>
            </a:pPr>
            <a:r>
              <a:rPr lang="en-US" altLang="zh-CN" sz="3000">
                <a:latin typeface="Tahoma" pitchFamily="34" charset="0"/>
              </a:rPr>
              <a:t>y(x,w)</a:t>
            </a:r>
            <a:r>
              <a:rPr lang="zh-CN" altLang="en-US" sz="3000">
                <a:latin typeface="Tahoma" pitchFamily="34" charset="0"/>
              </a:rPr>
              <a:t>是多项式函数</a:t>
            </a:r>
          </a:p>
        </p:txBody>
      </p:sp>
    </p:spTree>
    <p:extLst>
      <p:ext uri="{BB962C8B-B14F-4D97-AF65-F5344CB8AC3E}">
        <p14:creationId xmlns:p14="http://schemas.microsoft.com/office/powerpoint/2010/main" val="2781459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9400"/>
            <a:ext cx="8229600" cy="1143000"/>
          </a:xfrm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4532313"/>
          </a:xfrm>
        </p:spPr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457201"/>
            <a:ext cx="8909050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64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D0C-BE50-DD41-8FD5-E699F38F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746375"/>
            <a:ext cx="10515600" cy="1325563"/>
          </a:xfrm>
        </p:spPr>
        <p:txBody>
          <a:bodyPr/>
          <a:lstStyle/>
          <a:p>
            <a:r>
              <a:rPr lang="zh-CN" altLang="en-US" dirty="0"/>
              <a:t>如何对不同信息特征进行整合分类呢？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408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461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/>
              <a:t>拟合误差</a:t>
            </a:r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95689" y="2008188"/>
            <a:ext cx="5000625" cy="3714750"/>
          </a:xfrm>
          <a:noFill/>
        </p:spPr>
      </p:pic>
    </p:spTree>
    <p:extLst>
      <p:ext uri="{BB962C8B-B14F-4D97-AF65-F5344CB8AC3E}">
        <p14:creationId xmlns:p14="http://schemas.microsoft.com/office/powerpoint/2010/main" val="1574782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461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/>
              <a:t>模型选择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992313" y="1981200"/>
            <a:ext cx="3986212" cy="4114800"/>
          </a:xfrm>
        </p:spPr>
        <p:txBody>
          <a:bodyPr vert="horz" lIns="91431" tIns="45716" rIns="91431" bIns="45716" rtlCol="0">
            <a:normAutofit/>
          </a:bodyPr>
          <a:lstStyle/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r>
              <a:rPr lang="zh-CN" altLang="en-US" sz="2400"/>
              <a:t>多项式的阶次</a:t>
            </a:r>
            <a:r>
              <a:rPr lang="en-US" altLang="zh-CN" sz="2400"/>
              <a:t>M=?</a:t>
            </a:r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r>
              <a:rPr lang="en-US" altLang="zh-CN" sz="2400"/>
              <a:t>M</a:t>
            </a:r>
            <a:r>
              <a:rPr lang="zh-CN" altLang="en-US" sz="2400"/>
              <a:t>小，模型简单，不够灵活</a:t>
            </a:r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r>
              <a:rPr lang="en-US" altLang="zh-CN" sz="2400"/>
              <a:t>M</a:t>
            </a:r>
            <a:r>
              <a:rPr lang="zh-CN" altLang="en-US" sz="2400"/>
              <a:t>大，模型复杂，灵</a:t>
            </a:r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r>
              <a:rPr lang="zh-CN" altLang="en-US" sz="2400"/>
              <a:t>活</a:t>
            </a:r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endParaRPr lang="zh-CN" altLang="en-US" sz="2400"/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r>
              <a:rPr lang="zh-CN" altLang="en-US" sz="2400"/>
              <a:t>交叉验证：</a:t>
            </a:r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r>
              <a:rPr lang="zh-CN" altLang="en-US" sz="2400"/>
              <a:t>训练集，验证集</a:t>
            </a:r>
          </a:p>
          <a:p>
            <a:pPr marL="153988" indent="-153988" defTabSz="600075">
              <a:lnSpc>
                <a:spcPct val="85000"/>
              </a:lnSpc>
              <a:spcBef>
                <a:spcPct val="0"/>
              </a:spcBef>
              <a:spcAft>
                <a:spcPct val="40000"/>
              </a:spcAft>
              <a:buSzPct val="80000"/>
              <a:buNone/>
            </a:pPr>
            <a:endParaRPr lang="en-US" altLang="zh-CN" sz="2400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2057400"/>
            <a:ext cx="4337050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636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461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/>
              <a:t>过拟合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4532313"/>
          </a:xfrm>
        </p:spPr>
        <p:txBody>
          <a:bodyPr/>
          <a:lstStyle/>
          <a:p>
            <a:pPr eaLnBrk="1" hangingPunct="1"/>
            <a:r>
              <a:rPr lang="zh-CN" altLang="en-US"/>
              <a:t>用最小二乘方法来寻找模型的参数是最大似然的一个特例</a:t>
            </a:r>
          </a:p>
          <a:p>
            <a:pPr eaLnBrk="1" hangingPunct="1"/>
            <a:r>
              <a:rPr lang="zh-CN" altLang="en-US"/>
              <a:t>过拟合问题是最大似然方法的一个普遍特性</a:t>
            </a:r>
          </a:p>
          <a:p>
            <a:pPr eaLnBrk="1" hangingPunct="1"/>
            <a:r>
              <a:rPr lang="zh-CN" altLang="en-US"/>
              <a:t>采用</a:t>
            </a:r>
            <a:r>
              <a:rPr lang="en-US" altLang="zh-CN" i="1"/>
              <a:t>Bayesian</a:t>
            </a:r>
            <a:r>
              <a:rPr lang="zh-CN" altLang="en-US"/>
              <a:t>方法可以避免过拟合问题。</a:t>
            </a:r>
          </a:p>
        </p:txBody>
      </p:sp>
    </p:spTree>
    <p:extLst>
      <p:ext uri="{BB962C8B-B14F-4D97-AF65-F5344CB8AC3E}">
        <p14:creationId xmlns:p14="http://schemas.microsoft.com/office/powerpoint/2010/main" val="378527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1E26-24FC-844D-A8CD-58C7AA59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841" y="1910145"/>
            <a:ext cx="10515600" cy="1325563"/>
          </a:xfrm>
        </p:spPr>
        <p:txBody>
          <a:bodyPr/>
          <a:lstStyle/>
          <a:p>
            <a:r>
              <a:rPr lang="zh-CN" altLang="en-US" dirty="0"/>
              <a:t>第一节， 分类与模式识别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模式识别系统构成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E5B51-2669-4674-B868-6BCDC67A892D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 bwMode="auto">
          <a:xfrm>
            <a:off x="2332038" y="2319339"/>
            <a:ext cx="1892300" cy="5238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数据获取</a:t>
            </a:r>
          </a:p>
        </p:txBody>
      </p:sp>
      <p:sp>
        <p:nvSpPr>
          <p:cNvPr id="35845" name="矩形 2"/>
          <p:cNvSpPr>
            <a:spLocks noChangeArrowheads="1"/>
          </p:cNvSpPr>
          <p:nvPr/>
        </p:nvSpPr>
        <p:spPr bwMode="auto">
          <a:xfrm>
            <a:off x="2351088" y="2416453"/>
            <a:ext cx="1873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3123117" y="389282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4673600" y="2124075"/>
            <a:ext cx="1892300" cy="9540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特征提取与选择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7032625" y="2139950"/>
            <a:ext cx="1892300" cy="9540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分类器</a:t>
            </a:r>
            <a:endParaRPr lang="en-US" altLang="zh-CN" sz="2800" dirty="0">
              <a:ea typeface="宋体" pitchFamily="2" charset="-122"/>
            </a:endParaRPr>
          </a:p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设计</a:t>
            </a:r>
          </a:p>
        </p:txBody>
      </p:sp>
      <p:sp>
        <p:nvSpPr>
          <p:cNvPr id="35849" name="右箭头 6"/>
          <p:cNvSpPr>
            <a:spLocks noChangeArrowheads="1"/>
          </p:cNvSpPr>
          <p:nvPr/>
        </p:nvSpPr>
        <p:spPr bwMode="auto">
          <a:xfrm>
            <a:off x="4326232" y="2187457"/>
            <a:ext cx="245474" cy="733663"/>
          </a:xfrm>
          <a:prstGeom prst="rightArrow">
            <a:avLst>
              <a:gd name="adj1" fmla="val 50000"/>
              <a:gd name="adj2" fmla="val 49871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50" name="右箭头 12"/>
          <p:cNvSpPr>
            <a:spLocks noChangeArrowheads="1"/>
          </p:cNvSpPr>
          <p:nvPr/>
        </p:nvSpPr>
        <p:spPr bwMode="auto">
          <a:xfrm>
            <a:off x="6684463" y="2187457"/>
            <a:ext cx="245474" cy="733663"/>
          </a:xfrm>
          <a:prstGeom prst="rightArrow">
            <a:avLst>
              <a:gd name="adj1" fmla="val 50000"/>
              <a:gd name="adj2" fmla="val 5004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 bwMode="auto">
          <a:xfrm>
            <a:off x="2370138" y="4271964"/>
            <a:ext cx="1892300" cy="5238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数据获取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4711700" y="4076700"/>
            <a:ext cx="1892300" cy="9540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特征提取与选择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7070725" y="4308475"/>
            <a:ext cx="1892300" cy="52228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ea typeface="宋体" pitchFamily="2" charset="-122"/>
              </a:rPr>
              <a:t>测试</a:t>
            </a: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35854" name="右箭头 16"/>
          <p:cNvSpPr>
            <a:spLocks noChangeArrowheads="1"/>
          </p:cNvSpPr>
          <p:nvPr/>
        </p:nvSpPr>
        <p:spPr bwMode="auto">
          <a:xfrm>
            <a:off x="4364332" y="4141670"/>
            <a:ext cx="245474" cy="733663"/>
          </a:xfrm>
          <a:prstGeom prst="rightArrow">
            <a:avLst>
              <a:gd name="adj1" fmla="val 50000"/>
              <a:gd name="adj2" fmla="val 49871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55" name="右箭头 17"/>
          <p:cNvSpPr>
            <a:spLocks noChangeArrowheads="1"/>
          </p:cNvSpPr>
          <p:nvPr/>
        </p:nvSpPr>
        <p:spPr bwMode="auto">
          <a:xfrm>
            <a:off x="6722563" y="4141670"/>
            <a:ext cx="245474" cy="733663"/>
          </a:xfrm>
          <a:prstGeom prst="rightArrow">
            <a:avLst>
              <a:gd name="adj1" fmla="val 50000"/>
              <a:gd name="adj2" fmla="val 5004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36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6405</TotalTime>
  <Words>1528</Words>
  <Application>Microsoft Macintosh PowerPoint</Application>
  <PresentationFormat>Widescreen</PresentationFormat>
  <Paragraphs>411</Paragraphs>
  <Slides>72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8" baseType="lpstr">
      <vt:lpstr>等线</vt:lpstr>
      <vt:lpstr>等线 Light</vt:lpstr>
      <vt:lpstr>宋体</vt:lpstr>
      <vt:lpstr>Arial</vt:lpstr>
      <vt:lpstr>Calibri</vt:lpstr>
      <vt:lpstr>Calibri Light</vt:lpstr>
      <vt:lpstr>Tahoma</vt:lpstr>
      <vt:lpstr>Times New Roman</vt:lpstr>
      <vt:lpstr>Verdana</vt:lpstr>
      <vt:lpstr>Wingdings</vt:lpstr>
      <vt:lpstr>Office Theme</vt:lpstr>
      <vt:lpstr>Bitmap Image</vt:lpstr>
      <vt:lpstr>Equation</vt:lpstr>
      <vt:lpstr>位图图像</vt:lpstr>
      <vt:lpstr>公式</vt:lpstr>
      <vt:lpstr>Formula</vt:lpstr>
      <vt:lpstr>机器学习与神经网络计算</vt:lpstr>
      <vt:lpstr>脑机接口 数据探索</vt:lpstr>
      <vt:lpstr>FFT</vt:lpstr>
      <vt:lpstr>PowerPoint Presentation</vt:lpstr>
      <vt:lpstr>PowerPoint Presentation</vt:lpstr>
      <vt:lpstr>Person 4  不同人可能信号存在差异</vt:lpstr>
      <vt:lpstr>如何对不同信息特征进行整合分类呢？</vt:lpstr>
      <vt:lpstr>第一节， 分类与模式识别</vt:lpstr>
      <vt:lpstr>模式识别系统构成</vt:lpstr>
      <vt:lpstr>PowerPoint Presentation</vt:lpstr>
      <vt:lpstr>PowerPoint Presentation</vt:lpstr>
      <vt:lpstr>特征的提取</vt:lpstr>
      <vt:lpstr>模式识别算法评价</vt:lpstr>
      <vt:lpstr>近邻法</vt:lpstr>
      <vt:lpstr>PowerPoint Presentation</vt:lpstr>
      <vt:lpstr>K 近邻法 </vt:lpstr>
      <vt:lpstr>各种距离度量</vt:lpstr>
      <vt:lpstr>各种距离度量</vt:lpstr>
      <vt:lpstr>各种距离度量</vt:lpstr>
      <vt:lpstr>相似性度量举例</vt:lpstr>
      <vt:lpstr> Linearly separable case</vt:lpstr>
      <vt:lpstr>Optimal Hyperplane</vt:lpstr>
      <vt:lpstr>     概念 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surface (line)</vt:lpstr>
      <vt:lpstr>Measure of distance</vt:lpstr>
      <vt:lpstr>Linear classfication</vt:lpstr>
      <vt:lpstr>Margin of separation</vt:lpstr>
      <vt:lpstr>Optimization problem</vt:lpstr>
      <vt:lpstr>Lagrange function</vt:lpstr>
      <vt:lpstr>A saddle point</vt:lpstr>
      <vt:lpstr>Dual Problem</vt:lpstr>
      <vt:lpstr>Dual Problem</vt:lpstr>
      <vt:lpstr>Some discussions</vt:lpstr>
      <vt:lpstr>Linearly non-separable patterns</vt:lpstr>
      <vt:lpstr>Linearly non-separable patterns</vt:lpstr>
      <vt:lpstr>Optimization Problem</vt:lpstr>
      <vt:lpstr>Dual Problem</vt:lpstr>
      <vt:lpstr>Summary</vt:lpstr>
      <vt:lpstr>PowerPoint Presentation</vt:lpstr>
      <vt:lpstr>From Linear to Nonlinear</vt:lpstr>
      <vt:lpstr>From Linear to Nonlinear (Cont.)</vt:lpstr>
      <vt:lpstr>Computation</vt:lpstr>
      <vt:lpstr>Kernel Examples</vt:lpstr>
      <vt:lpstr>简单例子  </vt:lpstr>
      <vt:lpstr>解答 图示  </vt:lpstr>
      <vt:lpstr>线性可分</vt:lpstr>
      <vt:lpstr>线性不可分</vt:lpstr>
      <vt:lpstr>松弛因子的影响</vt:lpstr>
      <vt:lpstr>XOR问题分类面</vt:lpstr>
      <vt:lpstr>非线性问题的例子</vt:lpstr>
      <vt:lpstr>采用三次多项式</vt:lpstr>
      <vt:lpstr>高斯核  sigm=1</vt:lpstr>
      <vt:lpstr>高斯核  sigm=2</vt:lpstr>
      <vt:lpstr>高斯核  sigm=3</vt:lpstr>
      <vt:lpstr>高斯核  sigm=9</vt:lpstr>
      <vt:lpstr>核的选择是很重要的</vt:lpstr>
      <vt:lpstr>相互包含的例子</vt:lpstr>
      <vt:lpstr>多类问题 </vt:lpstr>
      <vt:lpstr> 多类问题 </vt:lpstr>
      <vt:lpstr> 多类问题 </vt:lpstr>
      <vt:lpstr>问题：过拟合(overfitting) </vt:lpstr>
      <vt:lpstr>问题：过拟合(overfitting) </vt:lpstr>
      <vt:lpstr>数据的多项式拟合</vt:lpstr>
      <vt:lpstr>PowerPoint Presentation</vt:lpstr>
      <vt:lpstr>拟合误差</vt:lpstr>
      <vt:lpstr>模型选择</vt:lpstr>
      <vt:lpstr>过拟合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机器学习与神经网络计算</dc:title>
  <dc:creator>Ji-Song Guan</dc:creator>
  <cp:lastModifiedBy>Ji-Song Guan</cp:lastModifiedBy>
  <cp:revision>18</cp:revision>
  <dcterms:created xsi:type="dcterms:W3CDTF">2020-06-12T03:51:53Z</dcterms:created>
  <dcterms:modified xsi:type="dcterms:W3CDTF">2020-07-16T05:53:09Z</dcterms:modified>
</cp:coreProperties>
</file>